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344" r:id="rId2"/>
    <p:sldId id="338" r:id="rId3"/>
    <p:sldId id="361" r:id="rId4"/>
    <p:sldId id="382" r:id="rId5"/>
    <p:sldId id="406" r:id="rId6"/>
    <p:sldId id="383" r:id="rId7"/>
    <p:sldId id="404" r:id="rId8"/>
    <p:sldId id="405" r:id="rId9"/>
    <p:sldId id="385" r:id="rId10"/>
    <p:sldId id="388" r:id="rId11"/>
    <p:sldId id="389" r:id="rId12"/>
    <p:sldId id="345" r:id="rId13"/>
    <p:sldId id="387" r:id="rId14"/>
    <p:sldId id="366" r:id="rId15"/>
    <p:sldId id="368" r:id="rId16"/>
    <p:sldId id="370" r:id="rId17"/>
    <p:sldId id="369" r:id="rId18"/>
    <p:sldId id="373" r:id="rId19"/>
    <p:sldId id="391" r:id="rId20"/>
    <p:sldId id="374" r:id="rId21"/>
    <p:sldId id="393" r:id="rId22"/>
    <p:sldId id="394" r:id="rId23"/>
    <p:sldId id="395" r:id="rId24"/>
    <p:sldId id="396" r:id="rId25"/>
    <p:sldId id="397" r:id="rId26"/>
    <p:sldId id="400" r:id="rId27"/>
    <p:sldId id="399" r:id="rId28"/>
    <p:sldId id="375" r:id="rId29"/>
    <p:sldId id="376" r:id="rId30"/>
    <p:sldId id="377" r:id="rId31"/>
    <p:sldId id="378" r:id="rId32"/>
    <p:sldId id="379" r:id="rId33"/>
    <p:sldId id="380" r:id="rId34"/>
    <p:sldId id="381" r:id="rId35"/>
    <p:sldId id="407" r:id="rId36"/>
    <p:sldId id="402" r:id="rId37"/>
    <p:sldId id="384" r:id="rId3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BD14"/>
    <a:srgbClr val="525068"/>
    <a:srgbClr val="FCFCFC"/>
    <a:srgbClr val="555464"/>
    <a:srgbClr val="4B49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01" autoAdjust="0"/>
    <p:restoredTop sz="83425" autoAdjust="0"/>
  </p:normalViewPr>
  <p:slideViewPr>
    <p:cSldViewPr>
      <p:cViewPr>
        <p:scale>
          <a:sx n="150" d="100"/>
          <a:sy n="150" d="100"/>
        </p:scale>
        <p:origin x="800" y="-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3" d="100"/>
          <a:sy n="73" d="100"/>
        </p:scale>
        <p:origin x="-3440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33183A-1356-7A44-9854-A1D3F7EB2CB8}" type="datetimeFigureOut">
              <a:rPr lang="en-US" smtClean="0">
                <a:latin typeface="Arial"/>
                <a:cs typeface="Arial"/>
              </a:rPr>
              <a:t>9/7/16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8A85A2-821D-C34E-B01E-999292313745}" type="slidenum">
              <a:rPr lang="en-US" smtClean="0">
                <a:latin typeface="Arial"/>
                <a:cs typeface="Arial"/>
              </a:rPr>
              <a:t>‹#›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49534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tiff>
</file>

<file path=ppt/media/image2.jpg>
</file>

<file path=ppt/media/image3.png>
</file>

<file path=ppt/media/image4.tiff>
</file>

<file path=ppt/media/image5.tiff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BF052239-6C6F-472F-B175-F0FADCEE2BD3}" type="datetimeFigureOut">
              <a:rPr lang="en-US" smtClean="0"/>
              <a:pPr/>
              <a:t>9/7/16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E4FF5570-FE69-4FDF-99DA-8CDE436443C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0553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2338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Arial"/>
              </a:rPr>
              <a:t>It</a:t>
            </a:r>
            <a:r>
              <a:rPr lang="en-US" sz="1200" b="1" i="1" kern="1200" baseline="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Arial"/>
              </a:rPr>
              <a:t> is not a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Arial"/>
              </a:rPr>
              <a:t>Way of the Samurai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4098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Arial"/>
              </a:rPr>
              <a:t>It</a:t>
            </a:r>
            <a:r>
              <a:rPr lang="en-US" sz="1200" b="1" i="1" kern="1200" baseline="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Arial"/>
              </a:rPr>
              <a:t> is not a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Arial"/>
              </a:rPr>
              <a:t>Way of the Samurai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0794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1540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16497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Arial"/>
              </a:rPr>
              <a:t>It</a:t>
            </a:r>
            <a:r>
              <a:rPr lang="en-US" sz="1200" b="1" i="1" kern="1200" baseline="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Arial"/>
              </a:rPr>
              <a:t> is not a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Arial"/>
                <a:ea typeface="+mn-ea"/>
                <a:cs typeface="Arial"/>
              </a:rPr>
              <a:t>Way of the Samurai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95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5863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That’s</a:t>
            </a:r>
            <a:r>
              <a:rPr lang="en-US" baseline="0" dirty="0" smtClean="0"/>
              <a:t> the way!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8604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2784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61766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413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07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4897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5461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243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0040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8974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5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275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3718"/>
            <a:ext cx="8229600" cy="8572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Presenter Name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8313" y="3291830"/>
            <a:ext cx="8229600" cy="576263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0" i="0">
                <a:latin typeface="Helvetica Neue Thin"/>
                <a:cs typeface="Helvetica Neue Thin"/>
              </a:defRPr>
            </a:lvl2pPr>
            <a:lvl3pPr>
              <a:defRPr b="0" i="0">
                <a:latin typeface="Helvetica Neue Thin"/>
                <a:cs typeface="Helvetica Neue Thin"/>
              </a:defRPr>
            </a:lvl3pPr>
            <a:lvl4pPr>
              <a:defRPr b="0" i="0">
                <a:latin typeface="Helvetica Neue Thin"/>
                <a:cs typeface="Helvetica Neue Thin"/>
              </a:defRPr>
            </a:lvl4pPr>
            <a:lvl5pPr>
              <a:defRPr b="0" i="0">
                <a:latin typeface="Helvetica Neue Thin"/>
                <a:cs typeface="Helvetica Neue Thin"/>
              </a:defRPr>
            </a:lvl5pPr>
          </a:lstStyle>
          <a:p>
            <a:pPr lvl="0"/>
            <a:r>
              <a:rPr lang="en-US" dirty="0" smtClean="0"/>
              <a:t>Presentation Name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913173"/>
            <a:ext cx="2057400" cy="111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424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819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 b="0" i="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8715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041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3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3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1928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5987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Title + Content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 smtClean="0"/>
              <a:t>consectetur</a:t>
            </a:r>
            <a:r>
              <a:rPr lang="en-US" dirty="0" smtClean="0"/>
              <a:t>, from a Lorem Ipsum passage, and going through the cites of the word in classical literature, discovered the </a:t>
            </a:r>
            <a:r>
              <a:rPr lang="en-US" dirty="0" err="1" smtClean="0"/>
              <a:t>undoubtable</a:t>
            </a:r>
            <a:r>
              <a:rPr lang="en-US" dirty="0" smtClean="0"/>
              <a:t> source.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187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solidFill>
            <a:srgbClr val="BFBFBF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803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Image + Caption Style 1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6217920" y="1110426"/>
            <a:ext cx="2926080" cy="291862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1110426"/>
            <a:ext cx="6228184" cy="2922646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420796" y="1419622"/>
            <a:ext cx="2520329" cy="358775"/>
          </a:xfrm>
        </p:spPr>
        <p:txBody>
          <a:bodyPr>
            <a:no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6420820" y="1923678"/>
            <a:ext cx="2520280" cy="1871663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 smtClean="0"/>
              <a:t>consectetur</a:t>
            </a:r>
            <a:r>
              <a:rPr lang="en-US" dirty="0" smtClean="0"/>
              <a:t>, from a Lorem Ipsum passage, and going through the cites of the word in classical literature, discovered the </a:t>
            </a:r>
            <a:r>
              <a:rPr lang="en-US" dirty="0" err="1" smtClean="0"/>
              <a:t>undoubtable</a:t>
            </a:r>
            <a:r>
              <a:rPr lang="en-US" dirty="0" smtClean="0"/>
              <a:t> source.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2607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 smtClean="0"/>
              <a:t>Image + Caption Style 2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1110426"/>
            <a:ext cx="6236208" cy="291862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217920" y="1110426"/>
            <a:ext cx="2926080" cy="2922646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1419622"/>
            <a:ext cx="5267030" cy="358775"/>
          </a:xfrm>
        </p:spPr>
        <p:txBody>
          <a:bodyPr>
            <a:no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923678"/>
            <a:ext cx="5266928" cy="1871663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 smtClean="0"/>
              <a:t>consectetur</a:t>
            </a:r>
            <a:r>
              <a:rPr lang="en-US" dirty="0" smtClean="0"/>
              <a:t>, from a Lorem Ipsum passage, and going through the cites of the word in classical literature, discovered the </a:t>
            </a:r>
            <a:r>
              <a:rPr lang="en-US" dirty="0" err="1" smtClean="0"/>
              <a:t>undoubtable</a:t>
            </a:r>
            <a:r>
              <a:rPr lang="en-US" dirty="0" smtClean="0"/>
              <a:t> source.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435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275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80034"/>
            <a:ext cx="8229600" cy="85725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Divider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7544" y="2788146"/>
            <a:ext cx="8225527" cy="647700"/>
          </a:xfrm>
        </p:spPr>
        <p:txBody>
          <a:bodyPr/>
          <a:lstStyle>
            <a:lvl1pPr marL="0" indent="0" algn="ctr">
              <a:buNone/>
              <a:defRPr b="0" i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Divider Subtitle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300" y="330423"/>
            <a:ext cx="2057400" cy="111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84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11" y="4476750"/>
            <a:ext cx="941489" cy="51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31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2181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00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82416" y="483682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60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4836827"/>
            <a:ext cx="1594520" cy="273844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60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© </a:t>
            </a:r>
            <a:r>
              <a:rPr lang="en-US" dirty="0" err="1" smtClean="0"/>
              <a:t>DataStax</a:t>
            </a:r>
            <a:r>
              <a:rPr lang="en-US" dirty="0" smtClean="0"/>
              <a:t>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14364" y="4836827"/>
            <a:ext cx="405408" cy="273844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60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11" y="4476750"/>
            <a:ext cx="941489" cy="51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316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70" r:id="rId4"/>
    <p:sldLayoutId id="2147483667" r:id="rId5"/>
    <p:sldLayoutId id="2147483668" r:id="rId6"/>
    <p:sldLayoutId id="2147483654" r:id="rId7"/>
    <p:sldLayoutId id="2147483660" r:id="rId8"/>
    <p:sldLayoutId id="2147483653" r:id="rId9"/>
    <p:sldLayoutId id="2147483656" r:id="rId10"/>
    <p:sldLayoutId id="2147483657" r:id="rId11"/>
    <p:sldLayoutId id="2147483658" r:id="rId12"/>
    <p:sldLayoutId id="2147483659" r:id="rId13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3200" b="0" i="0" kern="1200">
          <a:solidFill>
            <a:schemeClr val="accent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914400" rtl="0" eaLnBrk="1" latinLnBrk="0" hangingPunct="1">
        <a:spcBef>
          <a:spcPts val="600"/>
        </a:spcBef>
        <a:buFont typeface="Arial" pitchFamily="34" charset="0"/>
        <a:buChar char="•"/>
        <a:defRPr sz="140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1pPr>
      <a:lvl2pPr marL="742950" indent="-285750" algn="l" defTabSz="914400" rtl="0" eaLnBrk="1" latinLnBrk="0" hangingPunct="1">
        <a:spcBef>
          <a:spcPts val="600"/>
        </a:spcBef>
        <a:buFont typeface="Arial" pitchFamily="34" charset="0"/>
        <a:buChar char="–"/>
        <a:defRPr sz="120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2pPr>
      <a:lvl3pPr marL="114300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10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3pPr>
      <a:lvl4pPr marL="160020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05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4pPr>
      <a:lvl5pPr marL="2057400" indent="-228600" algn="l" defTabSz="914400" rtl="0" eaLnBrk="1" latinLnBrk="0" hangingPunct="1">
        <a:spcBef>
          <a:spcPts val="600"/>
        </a:spcBef>
        <a:buFont typeface="Arial" pitchFamily="34" charset="0"/>
        <a:buChar char="»"/>
        <a:defRPr sz="105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tiff"/><Relationship Id="rId3" Type="http://schemas.openxmlformats.org/officeDocument/2006/relationships/image" Target="../media/image9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0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Relationship Id="rId3" Type="http://schemas.openxmlformats.org/officeDocument/2006/relationships/image" Target="../media/image12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ocs.datastax.com/en/datastax_enterprise/5.0/datastax_enterprise/unifiedAuth/configAuthenticate.html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15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Artem Aliev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8313" y="3291830"/>
            <a:ext cx="8229600" cy="80392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Bring Your Own Spark</a:t>
            </a:r>
            <a:endParaRPr lang="en-US" sz="2000" dirty="0"/>
          </a:p>
          <a:p>
            <a:r>
              <a:rPr lang="en-US" sz="1400" dirty="0" smtClean="0"/>
              <a:t>w</a:t>
            </a:r>
            <a:r>
              <a:rPr lang="en-US" sz="1400" dirty="0" smtClean="0">
                <a:latin typeface="Arial"/>
                <a:cs typeface="Arial"/>
              </a:rPr>
              <a:t>ith Enterprise Security </a:t>
            </a:r>
            <a:endParaRPr lang="en-US" dirty="0" smtClean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84897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SSL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Copy DSE client SSL </a:t>
            </a:r>
            <a:r>
              <a:rPr lang="en-US" sz="1800" dirty="0"/>
              <a:t>c</a:t>
            </a:r>
            <a:r>
              <a:rPr lang="en-US" sz="1800" dirty="0" smtClean="0"/>
              <a:t>ertificate </a:t>
            </a:r>
            <a:r>
              <a:rPr lang="en-US" sz="1800" dirty="0" err="1" smtClean="0"/>
              <a:t>truststore</a:t>
            </a:r>
            <a:r>
              <a:rPr lang="en-US" sz="1800" dirty="0" smtClean="0"/>
              <a:t> and </a:t>
            </a:r>
            <a:r>
              <a:rPr lang="en-US" sz="1800" dirty="0" err="1" smtClean="0"/>
              <a:t>keystore</a:t>
            </a:r>
            <a:r>
              <a:rPr lang="en-US" sz="1800" dirty="0" smtClean="0"/>
              <a:t> files to Spark nodes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P</a:t>
            </a:r>
            <a:r>
              <a:rPr lang="en-US" sz="1800" dirty="0" smtClean="0"/>
              <a:t>ass </a:t>
            </a:r>
            <a:r>
              <a:rPr lang="en-US" sz="1800" dirty="0" smtClean="0"/>
              <a:t>file locations </a:t>
            </a:r>
            <a:r>
              <a:rPr lang="en-US" sz="1800" dirty="0" smtClean="0"/>
              <a:t>to configuration generator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  <a:p>
            <a:pPr marL="285750" indent="-285750">
              <a:buFont typeface="Arial" charset="0"/>
              <a:buChar char="•"/>
            </a:pP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Tip: You can use --files spark parameter to distribute files for the </a:t>
            </a:r>
            <a:r>
              <a:rPr lang="en-US" sz="1800" dirty="0" smtClean="0"/>
              <a:t>YARN job</a:t>
            </a: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1998578"/>
            <a:ext cx="7828935" cy="95417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client-tool configuration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-export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--set-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truststore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-path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truststore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--set-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truststore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-password password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\</a:t>
            </a:r>
          </a:p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set-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keystore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-path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keystore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--set-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keystore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-password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password \</a:t>
            </a:r>
          </a:p>
          <a:p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byos.conf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ts val="0"/>
              </a:lnSpc>
            </a:pP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48733" y="3470719"/>
            <a:ext cx="7828935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spark-shell --jars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dse-byos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*.jar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--properties-file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merged.conf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\</a:t>
            </a:r>
          </a:p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files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truststore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,.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keystore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17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5562600" cy="3200399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Kerberos </a:t>
            </a:r>
            <a:r>
              <a:rPr lang="en-US" sz="1800" dirty="0" smtClean="0"/>
              <a:t>setup </a:t>
            </a:r>
            <a:r>
              <a:rPr lang="en-US" sz="1800" dirty="0" smtClean="0"/>
              <a:t>on Spark cluster:</a:t>
            </a:r>
          </a:p>
          <a:p>
            <a:pPr lvl="0">
              <a:spcBef>
                <a:spcPts val="0"/>
              </a:spcBef>
              <a:defRPr/>
            </a:pPr>
            <a:r>
              <a:rPr lang="en-US" sz="1500" dirty="0" smtClean="0">
                <a:solidFill>
                  <a:srgbClr val="9EACAB">
                    <a:lumMod val="50000"/>
                  </a:srgbClr>
                </a:solidFill>
              </a:rPr>
              <a:t>Just  specify preferred JAAS connect in .</a:t>
            </a:r>
            <a:r>
              <a:rPr lang="en-US" sz="1500" dirty="0" err="1" smtClean="0">
                <a:solidFill>
                  <a:srgbClr val="9EACAB">
                    <a:lumMod val="50000"/>
                  </a:srgbClr>
                </a:solidFill>
              </a:rPr>
              <a:t>java.login.config</a:t>
            </a: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DseClient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{           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com.sun.security.auth.module.Krb5LoginModule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required            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useTicketCache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=true            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renewTGT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=true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       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};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No Kerberos on Spark </a:t>
            </a:r>
            <a:r>
              <a:rPr lang="en-US" sz="1800" dirty="0" smtClean="0"/>
              <a:t>Cluster? </a:t>
            </a:r>
            <a:r>
              <a:rPr lang="en-US" sz="1800" dirty="0" smtClean="0"/>
              <a:t>(less secure)</a:t>
            </a:r>
          </a:p>
          <a:p>
            <a:r>
              <a:rPr lang="en-US" dirty="0" smtClean="0"/>
              <a:t>Request DSE token manually while </a:t>
            </a:r>
            <a:r>
              <a:rPr lang="en-US" dirty="0"/>
              <a:t>g</a:t>
            </a:r>
            <a:r>
              <a:rPr lang="en-US" dirty="0" smtClean="0"/>
              <a:t>enerate </a:t>
            </a:r>
            <a:r>
              <a:rPr lang="en-US" dirty="0" err="1" smtClean="0"/>
              <a:t>config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11</a:t>
            </a:fld>
            <a:endParaRPr lang="en-US" dirty="0"/>
          </a:p>
        </p:txBody>
      </p:sp>
      <p:pic>
        <p:nvPicPr>
          <p:cNvPr id="6" name="Espace réservé du contenu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6103" y="3486150"/>
            <a:ext cx="714375" cy="701327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6172200" y="1504950"/>
            <a:ext cx="914400" cy="381000"/>
            <a:chOff x="2667000" y="2729912"/>
            <a:chExt cx="781236" cy="961478"/>
          </a:xfrm>
        </p:grpSpPr>
        <p:sp>
          <p:nvSpPr>
            <p:cNvPr id="9" name="Rounded Rectangle 8"/>
            <p:cNvSpPr/>
            <p:nvPr/>
          </p:nvSpPr>
          <p:spPr>
            <a:xfrm>
              <a:off x="2667000" y="2729912"/>
              <a:ext cx="781236" cy="961478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692400" y="2729912"/>
              <a:ext cx="733518" cy="5547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/>
                <a:t>Driver</a:t>
              </a:r>
              <a:endParaRPr lang="en-US" sz="1400" dirty="0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7838688" y="1504950"/>
            <a:ext cx="1102763" cy="628254"/>
            <a:chOff x="7517678" y="1504950"/>
            <a:chExt cx="1102763" cy="628254"/>
          </a:xfrm>
        </p:grpSpPr>
        <p:grpSp>
          <p:nvGrpSpPr>
            <p:cNvPr id="11" name="Group 10"/>
            <p:cNvGrpSpPr/>
            <p:nvPr/>
          </p:nvGrpSpPr>
          <p:grpSpPr>
            <a:xfrm>
              <a:off x="7517678" y="1504950"/>
              <a:ext cx="914400" cy="381000"/>
              <a:chOff x="2667000" y="2729912"/>
              <a:chExt cx="781236" cy="961478"/>
            </a:xfrm>
          </p:grpSpPr>
          <p:sp>
            <p:nvSpPr>
              <p:cNvPr id="12" name="Rounded Rectangle 11"/>
              <p:cNvSpPr/>
              <p:nvPr/>
            </p:nvSpPr>
            <p:spPr>
              <a:xfrm>
                <a:off x="2667000" y="2729912"/>
                <a:ext cx="781236" cy="961478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>
                <a:off x="2692400" y="2729912"/>
                <a:ext cx="733518" cy="776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1400" dirty="0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7594926" y="1622227"/>
              <a:ext cx="914400" cy="381000"/>
              <a:chOff x="2667000" y="2729912"/>
              <a:chExt cx="781236" cy="961478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2667000" y="2729912"/>
                <a:ext cx="781236" cy="961478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2692400" y="2729912"/>
                <a:ext cx="733518" cy="776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sz="1400" dirty="0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7706041" y="1752204"/>
              <a:ext cx="914400" cy="381000"/>
              <a:chOff x="2667000" y="2729912"/>
              <a:chExt cx="781236" cy="961478"/>
            </a:xfrm>
          </p:grpSpPr>
          <p:sp>
            <p:nvSpPr>
              <p:cNvPr id="18" name="Rounded Rectangle 17"/>
              <p:cNvSpPr/>
              <p:nvPr/>
            </p:nvSpPr>
            <p:spPr>
              <a:xfrm>
                <a:off x="2667000" y="2729912"/>
                <a:ext cx="781236" cy="961478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>
                <a:off x="2667000" y="2857887"/>
                <a:ext cx="766995" cy="7766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smtClean="0"/>
                  <a:t>Executors</a:t>
                </a:r>
                <a:endParaRPr lang="en-US" sz="1400" dirty="0"/>
              </a:p>
            </p:txBody>
          </p:sp>
        </p:grpSp>
      </p:grpSp>
      <p:cxnSp>
        <p:nvCxnSpPr>
          <p:cNvPr id="25" name="Straight Arrow Connector 24"/>
          <p:cNvCxnSpPr/>
          <p:nvPr/>
        </p:nvCxnSpPr>
        <p:spPr>
          <a:xfrm>
            <a:off x="6477000" y="1930004"/>
            <a:ext cx="0" cy="1556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5648173" y="2602371"/>
            <a:ext cx="12824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 Kerberos </a:t>
            </a:r>
            <a:r>
              <a:rPr lang="en-US" sz="1400" dirty="0" err="1" smtClean="0"/>
              <a:t>Auth</a:t>
            </a:r>
            <a:endParaRPr lang="en-US" sz="1400" dirty="0"/>
          </a:p>
        </p:txBody>
      </p:sp>
      <p:cxnSp>
        <p:nvCxnSpPr>
          <p:cNvPr id="27" name="Straight Arrow Connector 26"/>
          <p:cNvCxnSpPr/>
          <p:nvPr/>
        </p:nvCxnSpPr>
        <p:spPr>
          <a:xfrm flipV="1">
            <a:off x="6934200" y="1885950"/>
            <a:ext cx="0" cy="1600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 rot="16200000">
            <a:off x="6582903" y="2662895"/>
            <a:ext cx="10555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DSE  Token</a:t>
            </a:r>
            <a:endParaRPr lang="en-US" sz="1400" dirty="0"/>
          </a:p>
        </p:txBody>
      </p:sp>
      <p:cxnSp>
        <p:nvCxnSpPr>
          <p:cNvPr id="34" name="Straight Arrow Connector 33"/>
          <p:cNvCxnSpPr>
            <a:stCxn id="9" idx="3"/>
            <a:endCxn id="12" idx="1"/>
          </p:cNvCxnSpPr>
          <p:nvPr/>
        </p:nvCxnSpPr>
        <p:spPr>
          <a:xfrm>
            <a:off x="7086600" y="1695450"/>
            <a:ext cx="75208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7031552" y="1423949"/>
            <a:ext cx="894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DSE Token</a:t>
            </a:r>
            <a:endParaRPr lang="en-US" sz="1200" dirty="0"/>
          </a:p>
        </p:txBody>
      </p:sp>
      <p:cxnSp>
        <p:nvCxnSpPr>
          <p:cNvPr id="38" name="Straight Arrow Connector 37"/>
          <p:cNvCxnSpPr>
            <a:stCxn id="18" idx="2"/>
            <a:endCxn id="6" idx="3"/>
          </p:cNvCxnSpPr>
          <p:nvPr/>
        </p:nvCxnSpPr>
        <p:spPr>
          <a:xfrm flipH="1">
            <a:off x="7060478" y="2133204"/>
            <a:ext cx="1423773" cy="17036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 rot="18647142">
            <a:off x="7068869" y="2877602"/>
            <a:ext cx="18233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/>
              <a:t>Auth</a:t>
            </a:r>
            <a:r>
              <a:rPr lang="en-US" sz="1400" dirty="0" smtClean="0"/>
              <a:t> with DSE  Token</a:t>
            </a:r>
            <a:endParaRPr lang="en-US" sz="1400" dirty="0"/>
          </a:p>
        </p:txBody>
      </p:sp>
      <p:sp>
        <p:nvSpPr>
          <p:cNvPr id="43" name="TextBox 42"/>
          <p:cNvSpPr txBox="1"/>
          <p:nvPr/>
        </p:nvSpPr>
        <p:spPr>
          <a:xfrm>
            <a:off x="457202" y="4256343"/>
            <a:ext cx="5986094" cy="52328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client-tool configuration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-export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--generate-token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byos.conf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ts val="0"/>
              </a:lnSpc>
            </a:pP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02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Usage: Migrate/Save/Load Data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12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6050" y="7010406"/>
            <a:ext cx="1345823" cy="962263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200151"/>
            <a:ext cx="8229600" cy="320039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14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ts val="600"/>
              </a:spcBef>
              <a:buFont typeface="Arial" pitchFamily="34" charset="0"/>
              <a:buChar char="–"/>
              <a:defRPr sz="12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11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–"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»"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DSE tables to Hadoop and back</a:t>
            </a:r>
          </a:p>
          <a:p>
            <a:endParaRPr lang="en-US" sz="1800" dirty="0" smtClean="0"/>
          </a:p>
          <a:p>
            <a:endParaRPr lang="en-US" sz="1800" dirty="0"/>
          </a:p>
          <a:p>
            <a:r>
              <a:rPr lang="en-US" sz="1800" dirty="0" smtClean="0"/>
              <a:t>Streaming</a:t>
            </a:r>
          </a:p>
          <a:p>
            <a:endParaRPr lang="en-US" sz="1800" dirty="0"/>
          </a:p>
          <a:p>
            <a:r>
              <a:rPr lang="en-US" sz="1800" dirty="0" smtClean="0"/>
              <a:t>DSE Max CFS and HDFS</a:t>
            </a:r>
            <a:endParaRPr lang="en-US" sz="1800" dirty="0"/>
          </a:p>
          <a:p>
            <a:r>
              <a:rPr lang="en-US" sz="1600" dirty="0" smtClean="0"/>
              <a:t>spark-shell</a:t>
            </a:r>
          </a:p>
          <a:p>
            <a:endParaRPr lang="en-US" dirty="0" smtClean="0"/>
          </a:p>
          <a:p>
            <a:r>
              <a:rPr lang="en-US" sz="1600" dirty="0" err="1" smtClean="0"/>
              <a:t>dse</a:t>
            </a:r>
            <a:r>
              <a:rPr lang="en-US" sz="1600" dirty="0" smtClean="0"/>
              <a:t> spark</a:t>
            </a:r>
          </a:p>
          <a:p>
            <a:endParaRPr lang="en-US" sz="1600" dirty="0"/>
          </a:p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28443" y="4280062"/>
            <a:ext cx="7828935" cy="30784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scala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sc.textFile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("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hdfs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://hadoop1/data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").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saveAsTextFile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("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cfs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/data")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ts val="0"/>
              </a:lnSpc>
            </a:pP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1509" y="1522789"/>
            <a:ext cx="7837402" cy="738664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scala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val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df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sqlContext.read.format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("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org.apache.spark.sql.cassandra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")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                     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options(Map("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keyspace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"-&gt;"t", "table" -&gt; "t")).load()</a:t>
            </a:r>
          </a:p>
          <a:p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df.write.format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("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json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").save ("/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tmp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t.json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”)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28443" y="3613145"/>
            <a:ext cx="7828935" cy="36163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scala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sc.textFile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("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cfs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:/data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").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saveAsTextFile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("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hdfs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://hadoop1/data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")</a:t>
            </a:r>
          </a:p>
          <a:p>
            <a:pPr>
              <a:lnSpc>
                <a:spcPts val="0"/>
              </a:lnSpc>
            </a:pP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1509" y="2607145"/>
            <a:ext cx="782893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session_stream.saveToCassandra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web",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sessions")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57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Usage: JOIN/Enrich with C* Tables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200399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all </a:t>
            </a:r>
            <a:r>
              <a:rPr lang="en-US" sz="1800" dirty="0" smtClean="0"/>
              <a:t>C</a:t>
            </a:r>
            <a:r>
              <a:rPr lang="en-US" sz="1800" dirty="0"/>
              <a:t>*</a:t>
            </a:r>
            <a:r>
              <a:rPr lang="en-US" sz="1800" dirty="0" smtClean="0"/>
              <a:t> </a:t>
            </a:r>
            <a:r>
              <a:rPr lang="en-US" sz="1800" dirty="0" smtClean="0"/>
              <a:t>tables are available after mapping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join your RDD with C* 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  <a:p>
            <a:r>
              <a:rPr lang="en-US" sz="1800" dirty="0" smtClean="0"/>
              <a:t>KILLER FEATURE: Enrich your stream, with C* on the fly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2600" y="1578044"/>
            <a:ext cx="7828935" cy="30784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spark-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sql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&gt; select * from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hive_table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h join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cassandra_table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ru-RU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с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on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h.key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c.key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2600" y="2266058"/>
            <a:ext cx="782893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scala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&gt;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hrdd.joinWithCassandraTable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("t", "t")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61999" y="3714750"/>
            <a:ext cx="6781801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click_stream.joinWithCassandraTable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web",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sessions")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57200" y="2876550"/>
            <a:ext cx="7620000" cy="1523999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16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Building Full Lambda Architecture? 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14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788" y="1215629"/>
            <a:ext cx="5854948" cy="33373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6050" y="7010406"/>
            <a:ext cx="1345823" cy="9622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450" y="7162806"/>
            <a:ext cx="1345823" cy="9622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0850" y="7315206"/>
            <a:ext cx="1345823" cy="9622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250" y="7467606"/>
            <a:ext cx="1345823" cy="96226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650" y="7620006"/>
            <a:ext cx="1345823" cy="9622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8050" y="7772406"/>
            <a:ext cx="1345823" cy="96226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0450" y="7924806"/>
            <a:ext cx="1345823" cy="9622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2850" y="8077206"/>
            <a:ext cx="1345823" cy="96226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9371" y="2492639"/>
            <a:ext cx="886327" cy="633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035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Speed Layer!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15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4788" y="1215629"/>
            <a:ext cx="5854948" cy="33373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6050" y="7010406"/>
            <a:ext cx="1345823" cy="9622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8450" y="7162806"/>
            <a:ext cx="1345823" cy="9622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0850" y="7315206"/>
            <a:ext cx="1345823" cy="96226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250" y="7467606"/>
            <a:ext cx="1345823" cy="96226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5650" y="7620006"/>
            <a:ext cx="1345823" cy="96226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8050" y="7772406"/>
            <a:ext cx="1345823" cy="96226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0450" y="7924806"/>
            <a:ext cx="1345823" cy="96226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2850" y="8077206"/>
            <a:ext cx="1345823" cy="962263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9371" y="2492639"/>
            <a:ext cx="886327" cy="63372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9400" y="2709687"/>
            <a:ext cx="695232" cy="34920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3200" y="4113583"/>
            <a:ext cx="583409" cy="293036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410200" y="3860613"/>
            <a:ext cx="556164" cy="546006"/>
            <a:chOff x="3968265" y="2518967"/>
            <a:chExt cx="556164" cy="546006"/>
          </a:xfrm>
        </p:grpSpPr>
        <p:pic>
          <p:nvPicPr>
            <p:cNvPr id="18" name="Espace réservé du contenu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8265" y="2518967"/>
              <a:ext cx="556164" cy="546006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4008942" y="2653470"/>
              <a:ext cx="474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DSE</a:t>
              </a:r>
              <a:endParaRPr lang="en-US" sz="1200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842004" y="2611285"/>
            <a:ext cx="556164" cy="546006"/>
            <a:chOff x="3968265" y="2518967"/>
            <a:chExt cx="556164" cy="546006"/>
          </a:xfrm>
        </p:grpSpPr>
        <p:pic>
          <p:nvPicPr>
            <p:cNvPr id="21" name="Espace réservé du contenu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968265" y="2518967"/>
              <a:ext cx="556164" cy="546006"/>
            </a:xfrm>
            <a:prstGeom prst="rect">
              <a:avLst/>
            </a:prstGeom>
          </p:spPr>
        </p:pic>
        <p:sp>
          <p:nvSpPr>
            <p:cNvPr id="22" name="TextBox 21"/>
            <p:cNvSpPr txBox="1"/>
            <p:nvPr/>
          </p:nvSpPr>
          <p:spPr>
            <a:xfrm>
              <a:off x="4008942" y="2653470"/>
              <a:ext cx="474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DSE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66961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HBase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385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Still </a:t>
            </a:r>
            <a:r>
              <a:rPr lang="en-US" dirty="0" err="1" smtClean="0"/>
              <a:t>HBase</a:t>
            </a:r>
            <a:r>
              <a:rPr lang="en-US" dirty="0" smtClean="0"/>
              <a:t>?</a:t>
            </a:r>
            <a:endParaRPr lang="fr-FR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10200" y="1755681"/>
            <a:ext cx="2085975" cy="2047875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1061112"/>
            <a:ext cx="4700041" cy="3267075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1295400" y="4328187"/>
            <a:ext cx="2512226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50" dirty="0"/>
              <a:t>Double Master/Slave architecture</a:t>
            </a:r>
          </a:p>
          <a:p>
            <a:r>
              <a:rPr lang="fr-FR" sz="1350" dirty="0"/>
              <a:t>One for server, one for </a:t>
            </a:r>
            <a:r>
              <a:rPr lang="fr-FR" sz="1350" dirty="0" err="1"/>
              <a:t>storage</a:t>
            </a:r>
            <a:endParaRPr lang="fr-FR" sz="1350" dirty="0"/>
          </a:p>
        </p:txBody>
      </p:sp>
      <p:sp>
        <p:nvSpPr>
          <p:cNvPr id="9" name="ZoneTexte 8"/>
          <p:cNvSpPr txBox="1"/>
          <p:nvPr/>
        </p:nvSpPr>
        <p:spPr>
          <a:xfrm>
            <a:off x="5533031" y="3943350"/>
            <a:ext cx="1840312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350" dirty="0"/>
              <a:t>Master-</a:t>
            </a:r>
            <a:r>
              <a:rPr lang="fr-FR" sz="1350" dirty="0" err="1"/>
              <a:t>less</a:t>
            </a:r>
            <a:r>
              <a:rPr lang="fr-FR" sz="1350" dirty="0"/>
              <a:t> architecture</a:t>
            </a:r>
          </a:p>
        </p:txBody>
      </p:sp>
    </p:spTree>
    <p:extLst>
      <p:ext uri="{BB962C8B-B14F-4D97-AF65-F5344CB8AC3E}">
        <p14:creationId xmlns:p14="http://schemas.microsoft.com/office/powerpoint/2010/main" val="147761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OSS Spark Connector or DSE BYOS?</a:t>
            </a:r>
            <a:endParaRPr lang="en-US" dirty="0">
              <a:latin typeface="Arial"/>
              <a:cs typeface="Arial"/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29159"/>
              </p:ext>
            </p:extLst>
          </p:nvPr>
        </p:nvGraphicFramePr>
        <p:xfrm>
          <a:off x="457200" y="895349"/>
          <a:ext cx="7239000" cy="39414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57050"/>
                <a:gridCol w="1791832"/>
                <a:gridCol w="1290118"/>
              </a:tblGrid>
              <a:tr h="38506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Feature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OSS</a:t>
                      </a:r>
                      <a:endParaRPr kumimoji="1" 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DSE BYOS</a:t>
                      </a:r>
                      <a:endParaRPr kumimoji="1" 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8506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DataStax</a:t>
                      </a: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 Official Support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NO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00B050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447746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Spark SQL Source Tables / Cassandra </a:t>
                      </a:r>
                      <a:r>
                        <a:rPr kumimoji="1" lang="en-US" sz="9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DataFrames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</a:tr>
              <a:tr h="413240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CassandraRDD</a:t>
                      </a: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 batch and streaming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8506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C* to Spark-SQL table mapping generator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NO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</a:tr>
              <a:tr h="38506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Spark Configuration Generator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NO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8506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Cassandra File System Access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NO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</a:tr>
              <a:tr h="38506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SSL Encryption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8506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User/password authentication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</a:tr>
              <a:tr h="385062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Kerberos </a:t>
                      </a: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authentication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NO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B050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YES</a:t>
                      </a:r>
                      <a:endParaRPr kumimoji="1" 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18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95687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Kerberos Demo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201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7802301"/>
              </p:ext>
            </p:extLst>
          </p:nvPr>
        </p:nvGraphicFramePr>
        <p:xfrm>
          <a:off x="452971" y="971550"/>
          <a:ext cx="8238067" cy="3200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8542"/>
                <a:gridCol w="7409525"/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3600" b="0" i="0" dirty="0" smtClean="0">
                          <a:solidFill>
                            <a:schemeClr val="accent2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>
                    <a:lnR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DSE BYOS Overview</a:t>
                      </a:r>
                      <a:endParaRPr lang="en-US" sz="2400" b="0" i="0" dirty="0">
                        <a:solidFill>
                          <a:srgbClr val="4C5958"/>
                        </a:solidFill>
                        <a:latin typeface="Arial"/>
                        <a:cs typeface="Arial"/>
                      </a:endParaRPr>
                    </a:p>
                  </a:txBody>
                  <a:tcPr marL="182880" anchor="ctr">
                    <a:lnL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3600" b="0" i="0" dirty="0" smtClean="0">
                          <a:solidFill>
                            <a:schemeClr val="accent2"/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lang="en-US" sz="3600" b="0" i="0" dirty="0">
                        <a:solidFill>
                          <a:schemeClr val="accent2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R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BYOS</a:t>
                      </a:r>
                      <a:r>
                        <a:rPr lang="en-US" sz="2400" b="0" i="0" baseline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 Configuration Tools</a:t>
                      </a:r>
                      <a:endParaRPr lang="en-US" sz="2400" b="0" i="0" dirty="0">
                        <a:solidFill>
                          <a:srgbClr val="4C5958"/>
                        </a:solidFill>
                        <a:latin typeface="Arial"/>
                        <a:cs typeface="Arial"/>
                      </a:endParaRPr>
                    </a:p>
                  </a:txBody>
                  <a:tcPr marL="182880" anchor="ctr">
                    <a:lnL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3600" b="0" i="0" dirty="0" smtClean="0">
                          <a:solidFill>
                            <a:schemeClr val="accent2"/>
                          </a:solidFill>
                          <a:latin typeface="Arial"/>
                          <a:cs typeface="Arial"/>
                        </a:rPr>
                        <a:t>3</a:t>
                      </a:r>
                      <a:endParaRPr lang="en-US" sz="3600" b="0" i="0" dirty="0">
                        <a:solidFill>
                          <a:schemeClr val="accent2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R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Use Cases</a:t>
                      </a:r>
                    </a:p>
                  </a:txBody>
                  <a:tcPr marL="182880" anchor="ctr">
                    <a:lnL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3600" b="0" i="0" dirty="0" smtClean="0">
                          <a:solidFill>
                            <a:schemeClr val="accent2"/>
                          </a:solidFill>
                          <a:latin typeface="Arial"/>
                          <a:cs typeface="Arial"/>
                        </a:rPr>
                        <a:t>4</a:t>
                      </a:r>
                      <a:endParaRPr lang="en-US" sz="3600" b="0" i="0" dirty="0">
                        <a:solidFill>
                          <a:schemeClr val="accent2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R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BYOS vs</a:t>
                      </a:r>
                      <a:r>
                        <a:rPr lang="en-US" sz="2400" b="0" i="0" baseline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 OSS Spark Connector</a:t>
                      </a:r>
                      <a:endParaRPr lang="en-US" sz="2400" b="0" i="0" dirty="0">
                        <a:solidFill>
                          <a:srgbClr val="4C5958"/>
                        </a:solidFill>
                        <a:latin typeface="Arial"/>
                        <a:cs typeface="Arial"/>
                      </a:endParaRPr>
                    </a:p>
                  </a:txBody>
                  <a:tcPr marL="182880" anchor="ctr">
                    <a:lnL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3600" b="0" i="0" dirty="0" smtClean="0">
                          <a:solidFill>
                            <a:schemeClr val="accent2"/>
                          </a:solidFill>
                          <a:latin typeface="Arial"/>
                          <a:cs typeface="Arial"/>
                        </a:rPr>
                        <a:t>5</a:t>
                      </a:r>
                      <a:endParaRPr lang="en-US" sz="3600" b="0" i="0" dirty="0">
                        <a:solidFill>
                          <a:schemeClr val="accent2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R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Kerberos Demo</a:t>
                      </a:r>
                      <a:r>
                        <a:rPr lang="en-US" sz="2400" b="0" i="0" baseline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 </a:t>
                      </a:r>
                      <a:endParaRPr lang="en-US" sz="2400" b="0" i="0" dirty="0">
                        <a:solidFill>
                          <a:srgbClr val="4C5958"/>
                        </a:solidFill>
                        <a:latin typeface="Arial"/>
                        <a:cs typeface="Arial"/>
                      </a:endParaRPr>
                    </a:p>
                  </a:txBody>
                  <a:tcPr marL="182880" anchor="ctr">
                    <a:lnL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156729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No time for live </a:t>
            </a:r>
            <a:r>
              <a:rPr lang="en-US" sz="1800" dirty="0"/>
              <a:t>d</a:t>
            </a:r>
            <a:r>
              <a:rPr lang="en-US" sz="1800" dirty="0" smtClean="0"/>
              <a:t>emo. Find me </a:t>
            </a:r>
            <a:r>
              <a:rPr lang="en-US" sz="1800" dirty="0" smtClean="0"/>
              <a:t>at</a:t>
            </a:r>
            <a:r>
              <a:rPr lang="en-US" sz="1800" dirty="0" smtClean="0"/>
              <a:t> </a:t>
            </a:r>
            <a:r>
              <a:rPr lang="en-US" sz="1800" dirty="0" smtClean="0"/>
              <a:t>Meet </a:t>
            </a:r>
            <a:r>
              <a:rPr lang="en-US" sz="1800" dirty="0" smtClean="0"/>
              <a:t>Expert, </a:t>
            </a:r>
            <a:r>
              <a:rPr lang="en-US" sz="1800" dirty="0" smtClean="0"/>
              <a:t>for it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276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MIT Kerberos usage is well documented.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322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800" strike="sngStrike" dirty="0" smtClean="0"/>
              <a:t>MIT Kerberos usage is well documented.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839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800" strike="sngStrike" dirty="0" smtClean="0"/>
              <a:t>MIT Kerberos usage is well documented.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MS </a:t>
            </a:r>
            <a:r>
              <a:rPr lang="en-US" sz="1800" dirty="0" smtClean="0"/>
              <a:t>Domain Controller will </a:t>
            </a:r>
            <a:r>
              <a:rPr lang="en-US" sz="1800" dirty="0"/>
              <a:t>be </a:t>
            </a:r>
            <a:r>
              <a:rPr lang="en-US" sz="1800" dirty="0" smtClean="0"/>
              <a:t>used</a:t>
            </a: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23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1885950"/>
            <a:ext cx="450850" cy="45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22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800" strike="sngStrike" dirty="0" smtClean="0"/>
              <a:t>MIT Kerberos usage is well documented.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MS Domain Controller </a:t>
            </a:r>
            <a:r>
              <a:rPr lang="en-US" sz="1800" dirty="0" smtClean="0"/>
              <a:t>will </a:t>
            </a:r>
            <a:r>
              <a:rPr lang="en-US" sz="1800" dirty="0"/>
              <a:t>be used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Cloudera and </a:t>
            </a:r>
            <a:r>
              <a:rPr lang="en-US" sz="1800" dirty="0" err="1"/>
              <a:t>MapR</a:t>
            </a:r>
            <a:r>
              <a:rPr lang="en-US" sz="1800" dirty="0"/>
              <a:t> use </a:t>
            </a:r>
            <a:r>
              <a:rPr lang="en-US" sz="1800" dirty="0" smtClean="0"/>
              <a:t>MIT Kerberos</a:t>
            </a: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24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1885950"/>
            <a:ext cx="450850" cy="45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86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 </a:t>
            </a:r>
            <a:endParaRPr lang="en-US" sz="1800" dirty="0"/>
          </a:p>
          <a:p>
            <a:pPr marL="285750" indent="-285750">
              <a:buFont typeface="Arial" charset="0"/>
              <a:buChar char="•"/>
            </a:pPr>
            <a:r>
              <a:rPr lang="en-US" sz="1800" strike="sngStrike" dirty="0" smtClean="0"/>
              <a:t>MIT Kerberos usage is well documented.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MS Domain Controller will be used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strike="sngStrike" dirty="0"/>
              <a:t>Cloudera and </a:t>
            </a:r>
            <a:r>
              <a:rPr lang="en-US" sz="1800" strike="sngStrike" dirty="0" err="1"/>
              <a:t>MapR</a:t>
            </a:r>
            <a:r>
              <a:rPr lang="en-US" sz="1800" strike="sngStrike" dirty="0"/>
              <a:t> use </a:t>
            </a:r>
            <a:r>
              <a:rPr lang="en-US" sz="1800" strike="sngStrike" dirty="0" smtClean="0"/>
              <a:t>MIT Kerberos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25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1885950"/>
            <a:ext cx="450850" cy="45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520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 </a:t>
            </a:r>
            <a:endParaRPr lang="en-US" sz="1800" dirty="0"/>
          </a:p>
          <a:p>
            <a:pPr marL="285750" indent="-285750">
              <a:buFont typeface="Arial" charset="0"/>
              <a:buChar char="•"/>
            </a:pPr>
            <a:r>
              <a:rPr lang="en-US" sz="1800" strike="sngStrike" dirty="0" smtClean="0"/>
              <a:t>MIT Kerberos usage is well documented.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MS Domain Controller will be used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strike="sngStrike" dirty="0"/>
              <a:t>Cloudera and </a:t>
            </a:r>
            <a:r>
              <a:rPr lang="en-US" sz="1800" strike="sngStrike" dirty="0" err="1"/>
              <a:t>MapR</a:t>
            </a:r>
            <a:r>
              <a:rPr lang="en-US" sz="1800" strike="sngStrike" dirty="0"/>
              <a:t> use </a:t>
            </a:r>
            <a:r>
              <a:rPr lang="en-US" sz="1800" strike="sngStrike" dirty="0" smtClean="0"/>
              <a:t>MIT Kerberos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Hortonworks </a:t>
            </a:r>
            <a:r>
              <a:rPr lang="en-US" sz="1800" dirty="0" smtClean="0"/>
              <a:t>supports </a:t>
            </a:r>
            <a:r>
              <a:rPr lang="en-US" sz="1800" dirty="0" smtClean="0"/>
              <a:t>Active Directory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26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600" y="1885950"/>
            <a:ext cx="450850" cy="4508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383" y="2574925"/>
            <a:ext cx="450850" cy="45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437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strike="sngStrike" dirty="0" smtClean="0"/>
              <a:t>MIT Kerberos usage is well documented.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MS Domain Controller will be used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strike="sngStrike" dirty="0"/>
              <a:t>Cloudera and </a:t>
            </a:r>
            <a:r>
              <a:rPr lang="en-US" sz="1800" strike="sngStrike" dirty="0" err="1"/>
              <a:t>MapR</a:t>
            </a:r>
            <a:r>
              <a:rPr lang="en-US" sz="1800" strike="sngStrike" dirty="0"/>
              <a:t> use </a:t>
            </a:r>
            <a:r>
              <a:rPr lang="en-US" sz="1800" strike="sngStrike" dirty="0" smtClean="0"/>
              <a:t>MIT Kerberos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Hortonworks </a:t>
            </a:r>
            <a:r>
              <a:rPr lang="en-US" sz="1800" dirty="0" smtClean="0"/>
              <a:t>supports Active Directory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err="1"/>
              <a:t>DataStax</a:t>
            </a:r>
            <a:r>
              <a:rPr lang="en-US" sz="1800" dirty="0"/>
              <a:t> </a:t>
            </a:r>
            <a:r>
              <a:rPr lang="en-US" sz="1800" dirty="0" smtClean="0"/>
              <a:t>Enterprise full support: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Kerberos </a:t>
            </a:r>
            <a:r>
              <a:rPr lang="en-US" sz="1600" dirty="0" err="1" smtClean="0"/>
              <a:t>Auth</a:t>
            </a:r>
            <a:endParaRPr lang="en-US" sz="1600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LDAP </a:t>
            </a:r>
            <a:r>
              <a:rPr lang="en-US" sz="1600" dirty="0" err="1" smtClean="0"/>
              <a:t>Auth</a:t>
            </a:r>
            <a:r>
              <a:rPr lang="en-US" sz="1600" dirty="0" smtClean="0"/>
              <a:t> 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LDAP Roles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27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3028950"/>
            <a:ext cx="1035844" cy="16573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600" y="1885950"/>
            <a:ext cx="450850" cy="45085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2383" y="2574925"/>
            <a:ext cx="450850" cy="45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944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Servers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28</a:t>
            </a:fld>
            <a:endParaRPr lang="en-US" dirty="0"/>
          </a:p>
        </p:txBody>
      </p:sp>
      <p:grpSp>
        <p:nvGrpSpPr>
          <p:cNvPr id="31" name="Group 30"/>
          <p:cNvGrpSpPr/>
          <p:nvPr/>
        </p:nvGrpSpPr>
        <p:grpSpPr>
          <a:xfrm>
            <a:off x="4495800" y="1063229"/>
            <a:ext cx="4379119" cy="2480866"/>
            <a:chOff x="2114364" y="1419804"/>
            <a:chExt cx="3895177" cy="2480866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76800" y="2559454"/>
              <a:ext cx="390574" cy="390574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10200" y="2559454"/>
              <a:ext cx="390574" cy="390574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4953000" y="2266950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</a:t>
              </a:r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404150" y="2266950"/>
              <a:ext cx="4026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</a:t>
              </a:r>
              <a:r>
                <a:rPr lang="en-US" dirty="0"/>
                <a:t>2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859867" y="3057866"/>
              <a:ext cx="1014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DSE 5.0.2</a:t>
              </a:r>
              <a:endParaRPr lang="en-US" dirty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33800" y="1772445"/>
              <a:ext cx="467483" cy="467483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2489617" y="1419804"/>
              <a:ext cx="330321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Domain Controller: Kerberos, Secure LDAP, DNS</a:t>
              </a:r>
              <a:endParaRPr lang="en-US" sz="1200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859867" y="3387251"/>
              <a:ext cx="1149674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dirty="0">
                  <a:solidFill>
                    <a:srgbClr val="374C51"/>
                  </a:solidFill>
                  <a:latin typeface="HelveticaNeueLTStd-Roman" charset="0"/>
                </a:rPr>
                <a:t>Ubuntu LTS 14.04</a:t>
              </a:r>
              <a:endParaRPr lang="en-US" sz="1000" dirty="0"/>
            </a:p>
          </p:txBody>
        </p:sp>
        <p:sp>
          <p:nvSpPr>
            <p:cNvPr id="15" name="Magnetic Disk 14"/>
            <p:cNvSpPr/>
            <p:nvPr/>
          </p:nvSpPr>
          <p:spPr>
            <a:xfrm>
              <a:off x="2819400" y="2636282"/>
              <a:ext cx="228600" cy="333716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Magnetic Disk 16"/>
            <p:cNvSpPr/>
            <p:nvPr/>
          </p:nvSpPr>
          <p:spPr>
            <a:xfrm>
              <a:off x="2375317" y="2611653"/>
              <a:ext cx="228600" cy="333716"/>
            </a:xfrm>
            <a:prstGeom prst="flowChartMagneticDisk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96161" y="2275218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h1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725951" y="2266950"/>
              <a:ext cx="4154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h2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124562" y="3038299"/>
              <a:ext cx="126188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Spark 1.6.1</a:t>
              </a:r>
            </a:p>
            <a:p>
              <a:r>
                <a:rPr lang="en-US" dirty="0" smtClean="0"/>
                <a:t>Hadoop 2.7</a:t>
              </a: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114364" y="3654449"/>
              <a:ext cx="1149674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000" dirty="0">
                  <a:solidFill>
                    <a:srgbClr val="374C51"/>
                  </a:solidFill>
                  <a:latin typeface="HelveticaNeueLTStd-Roman" charset="0"/>
                </a:rPr>
                <a:t>Ubuntu LTS 14.04</a:t>
              </a:r>
              <a:endParaRPr lang="en-US" sz="1000" dirty="0"/>
            </a:p>
          </p:txBody>
        </p:sp>
        <p:cxnSp>
          <p:nvCxnSpPr>
            <p:cNvPr id="25" name="Straight Arrow Connector 24"/>
            <p:cNvCxnSpPr>
              <a:endCxn id="10" idx="1"/>
            </p:cNvCxnSpPr>
            <p:nvPr/>
          </p:nvCxnSpPr>
          <p:spPr>
            <a:xfrm>
              <a:off x="3386446" y="3242532"/>
              <a:ext cx="14734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3581400" y="2873200"/>
              <a:ext cx="10482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chemeClr val="accent2"/>
                  </a:solidFill>
                </a:rPr>
                <a:t>Byos</a:t>
              </a:r>
              <a:r>
                <a:rPr lang="en-US" dirty="0" smtClean="0">
                  <a:solidFill>
                    <a:schemeClr val="accent2"/>
                  </a:solidFill>
                </a:rPr>
                <a:t> 5.0.2</a:t>
              </a:r>
              <a:endParaRPr lang="en-US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762000" y="1276350"/>
            <a:ext cx="359651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Realm: DC.DATASTAX.COM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DNS Domain: </a:t>
            </a:r>
            <a:r>
              <a:rPr lang="en-US" dirty="0" err="1" smtClean="0"/>
              <a:t>dc.datastax.com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Windows2012R2 server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2 Hadoop nodes 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2 </a:t>
            </a:r>
            <a:r>
              <a:rPr lang="en-US" dirty="0" err="1" smtClean="0"/>
              <a:t>DataStax</a:t>
            </a:r>
            <a:r>
              <a:rPr lang="en-US" dirty="0" smtClean="0"/>
              <a:t> Enterprise 5.0 nodes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Ubuntu 14.04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919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Domain Controller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00150"/>
            <a:ext cx="5734801" cy="3200399"/>
          </a:xfrm>
        </p:spPr>
        <p:txBody>
          <a:bodyPr>
            <a:normAutofit/>
          </a:bodyPr>
          <a:lstStyle/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endParaRPr lang="ru-RU" sz="2400" dirty="0" smtClean="0"/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/>
              <a:t>DNS forward and reverse zones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/>
              <a:t>Secure LDAP </a:t>
            </a:r>
            <a:endParaRPr lang="ru-RU" sz="2400" dirty="0"/>
          </a:p>
          <a:p>
            <a:pPr marL="1028700" lvl="1" indent="-571500">
              <a:spcBef>
                <a:spcPts val="0"/>
              </a:spcBef>
              <a:buFont typeface="Arial" charset="0"/>
              <a:buChar char="•"/>
              <a:defRPr/>
            </a:pPr>
            <a:r>
              <a:rPr lang="en-US" sz="2000" dirty="0" err="1" smtClean="0"/>
              <a:t>Ambari</a:t>
            </a:r>
            <a:r>
              <a:rPr lang="en-US" sz="2000" dirty="0" smtClean="0"/>
              <a:t> setup wizard</a:t>
            </a:r>
            <a:endParaRPr lang="ru-RU" sz="2000" dirty="0" smtClean="0"/>
          </a:p>
          <a:p>
            <a:pPr marL="1028700" lvl="1" indent="-571500">
              <a:spcBef>
                <a:spcPts val="0"/>
              </a:spcBef>
              <a:buFont typeface="Arial" charset="0"/>
              <a:buChar char="•"/>
              <a:defRPr/>
            </a:pPr>
            <a:r>
              <a:rPr lang="en-US" sz="2000" dirty="0" smtClean="0"/>
              <a:t>LDAP </a:t>
            </a:r>
            <a:r>
              <a:rPr lang="en-US" sz="2000" dirty="0" err="1" smtClean="0"/>
              <a:t>DseRoleManager</a:t>
            </a:r>
            <a:r>
              <a:rPr lang="en-US" sz="2000" dirty="0" smtClean="0"/>
              <a:t> (Optional)</a:t>
            </a:r>
          </a:p>
          <a:p>
            <a:pPr marL="571500" marR="0" lvl="0" indent="-5715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2400" dirty="0" smtClean="0"/>
              <a:t>Organization Units 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400" dirty="0" smtClean="0"/>
              <a:t>for Hadoop and DSE users/principals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29</a:t>
            </a:fld>
            <a:endParaRPr lang="en-US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001" y="1809750"/>
            <a:ext cx="2943532" cy="2081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690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 </a:t>
            </a:r>
            <a:r>
              <a:rPr lang="en-US" dirty="0"/>
              <a:t>Y</a:t>
            </a:r>
            <a:r>
              <a:rPr lang="en-US" dirty="0" smtClean="0"/>
              <a:t>our Spark to DSE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3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3257550"/>
            <a:ext cx="2750575" cy="607947"/>
          </a:xfrm>
          <a:prstGeom prst="rect">
            <a:avLst/>
          </a:prstGeom>
        </p:spPr>
      </p:pic>
      <p:sp>
        <p:nvSpPr>
          <p:cNvPr id="7" name="Magnetic Disk 6"/>
          <p:cNvSpPr/>
          <p:nvPr/>
        </p:nvSpPr>
        <p:spPr>
          <a:xfrm>
            <a:off x="2294836" y="2952750"/>
            <a:ext cx="1540976" cy="990600"/>
          </a:xfrm>
          <a:prstGeom prst="flowChartMagneticDisk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HDFS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347136" y="2952750"/>
            <a:ext cx="781236" cy="961478"/>
            <a:chOff x="2667000" y="2729912"/>
            <a:chExt cx="781236" cy="961478"/>
          </a:xfrm>
        </p:grpSpPr>
        <p:sp>
          <p:nvSpPr>
            <p:cNvPr id="3" name="Rounded Rectangle 2"/>
            <p:cNvSpPr/>
            <p:nvPr/>
          </p:nvSpPr>
          <p:spPr>
            <a:xfrm>
              <a:off x="2667000" y="2729912"/>
              <a:ext cx="781236" cy="961478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692400" y="2729912"/>
              <a:ext cx="73351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HiveMeta</a:t>
              </a:r>
              <a:endParaRPr lang="en-US" dirty="0" smtClean="0"/>
            </a:p>
            <a:p>
              <a:r>
                <a:rPr lang="en-US" dirty="0" smtClean="0"/>
                <a:t>Store</a:t>
              </a:r>
              <a:endParaRPr lang="en-US" dirty="0"/>
            </a:p>
          </p:txBody>
        </p:sp>
      </p:grpSp>
      <p:sp>
        <p:nvSpPr>
          <p:cNvPr id="11" name="Rectangle 10"/>
          <p:cNvSpPr/>
          <p:nvPr/>
        </p:nvSpPr>
        <p:spPr>
          <a:xfrm rot="16200000">
            <a:off x="-526699" y="2488848"/>
            <a:ext cx="2377679" cy="40988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Cluster Manger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295400" y="1504949"/>
            <a:ext cx="2229036" cy="8382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977870" y="1495181"/>
            <a:ext cx="1023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Spark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468992" y="1937453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SQL</a:t>
            </a:r>
            <a:endParaRPr lang="en-US" dirty="0"/>
          </a:p>
        </p:txBody>
      </p:sp>
      <p:cxnSp>
        <p:nvCxnSpPr>
          <p:cNvPr id="17" name="Straight Arrow Connector 16"/>
          <p:cNvCxnSpPr>
            <a:endCxn id="7" idx="1"/>
          </p:cNvCxnSpPr>
          <p:nvPr/>
        </p:nvCxnSpPr>
        <p:spPr>
          <a:xfrm>
            <a:off x="3065324" y="2343150"/>
            <a:ext cx="0" cy="6096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9" idx="0"/>
          </p:cNvCxnSpPr>
          <p:nvPr/>
        </p:nvCxnSpPr>
        <p:spPr>
          <a:xfrm>
            <a:off x="1737754" y="2353733"/>
            <a:ext cx="1541" cy="59901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096697" y="3352860"/>
            <a:ext cx="1372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DSE C*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5562600" y="2571419"/>
            <a:ext cx="609600" cy="65543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Hive</a:t>
            </a:r>
          </a:p>
          <a:p>
            <a:pPr algn="ctr"/>
            <a:r>
              <a:rPr lang="en-US" sz="1200" dirty="0" smtClean="0"/>
              <a:t>Meta</a:t>
            </a:r>
          </a:p>
          <a:p>
            <a:pPr algn="ctr"/>
            <a:r>
              <a:rPr lang="en-US" sz="1200" dirty="0" smtClean="0"/>
              <a:t>Store</a:t>
            </a:r>
            <a:endParaRPr lang="en-US" sz="1200" dirty="0"/>
          </a:p>
        </p:txBody>
      </p:sp>
      <p:sp>
        <p:nvSpPr>
          <p:cNvPr id="27" name="Rectangle 26"/>
          <p:cNvSpPr/>
          <p:nvPr/>
        </p:nvSpPr>
        <p:spPr>
          <a:xfrm>
            <a:off x="4792113" y="2559747"/>
            <a:ext cx="609600" cy="65543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CFS</a:t>
            </a:r>
            <a:endParaRPr lang="en-US" sz="1200" dirty="0"/>
          </a:p>
        </p:txBody>
      </p:sp>
      <p:sp>
        <p:nvSpPr>
          <p:cNvPr id="31" name="Rounded Rectangle 30"/>
          <p:cNvSpPr/>
          <p:nvPr/>
        </p:nvSpPr>
        <p:spPr>
          <a:xfrm>
            <a:off x="4600309" y="1487489"/>
            <a:ext cx="2229036" cy="83820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92113" y="1480147"/>
            <a:ext cx="1792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DSE Spark</a:t>
            </a:r>
            <a:endParaRPr lang="en-US" sz="2800" dirty="0"/>
          </a:p>
        </p:txBody>
      </p:sp>
      <p:sp>
        <p:nvSpPr>
          <p:cNvPr id="33" name="TextBox 32"/>
          <p:cNvSpPr txBox="1"/>
          <p:nvPr/>
        </p:nvSpPr>
        <p:spPr>
          <a:xfrm>
            <a:off x="5562600" y="1979240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SQL</a:t>
            </a:r>
            <a:endParaRPr lang="en-US" dirty="0"/>
          </a:p>
        </p:txBody>
      </p:sp>
      <p:cxnSp>
        <p:nvCxnSpPr>
          <p:cNvPr id="34" name="Straight Arrow Connector 33"/>
          <p:cNvCxnSpPr>
            <a:endCxn id="26" idx="0"/>
          </p:cNvCxnSpPr>
          <p:nvPr/>
        </p:nvCxnSpPr>
        <p:spPr>
          <a:xfrm>
            <a:off x="5867400" y="2325690"/>
            <a:ext cx="0" cy="2457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103489" y="2343150"/>
            <a:ext cx="6289" cy="2385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382508" y="2329132"/>
            <a:ext cx="3516" cy="92841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52400" y="1063229"/>
            <a:ext cx="3901534" cy="3337321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326614" y="1063230"/>
            <a:ext cx="2814080" cy="3337320"/>
          </a:xfrm>
          <a:prstGeom prst="rect">
            <a:avLst/>
          </a:prstGeom>
          <a:noFill/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448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Join the Domain (Optional)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REALMD and SSSD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 smtClean="0"/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#&gt; apt-get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install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realmd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sssd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samba-common samba-common-bin samba-libs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sssd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-tools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krb5user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adcli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packagekit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vim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ntp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-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y</a:t>
            </a: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#&gt;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realm --verbose join -U Administrator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DC.DATASTAX.COM</a:t>
            </a: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 optional create home directories for domain users</a:t>
            </a: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#&gt; echo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'session required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pam_mkhomedir.so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skel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=/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etc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skel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umask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=0022' &gt;&gt; /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etc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pam.d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/common-session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Various workaround/additional steps for you Linux will be required</a:t>
            </a:r>
          </a:p>
          <a:p>
            <a:r>
              <a:rPr lang="en-US" dirty="0" smtClean="0">
                <a:solidFill>
                  <a:srgbClr val="9EACAB">
                    <a:lumMod val="50000"/>
                  </a:srgbClr>
                </a:solidFill>
                <a:latin typeface="Consolas" charset="0"/>
                <a:ea typeface="Consolas" charset="0"/>
                <a:cs typeface="Consolas" charset="0"/>
              </a:rPr>
              <a:t>#&gt; </a:t>
            </a:r>
            <a:r>
              <a:rPr lang="en-US" dirty="0" smtClean="0"/>
              <a:t>ln -s /</a:t>
            </a:r>
            <a:r>
              <a:rPr lang="en-US" dirty="0" err="1" smtClean="0"/>
              <a:t>usr</a:t>
            </a:r>
            <a:r>
              <a:rPr lang="en-US" dirty="0" smtClean="0"/>
              <a:t>/lib/x86_64-linux-gnu/</a:t>
            </a:r>
            <a:r>
              <a:rPr lang="en-US" dirty="0" err="1" smtClean="0"/>
              <a:t>ldb</a:t>
            </a:r>
            <a:r>
              <a:rPr lang="en-US" dirty="0" smtClean="0"/>
              <a:t> /</a:t>
            </a:r>
            <a:r>
              <a:rPr lang="en-US" dirty="0" err="1" smtClean="0"/>
              <a:t>usr</a:t>
            </a:r>
            <a:r>
              <a:rPr lang="en-US" dirty="0" smtClean="0"/>
              <a:t>/lib/x86_64-linux-gnu/samba</a:t>
            </a: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Security will need to be tuned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err="1" smtClean="0"/>
              <a:t>DataStax</a:t>
            </a:r>
            <a:r>
              <a:rPr lang="en-US" dirty="0" smtClean="0"/>
              <a:t>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30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91067" y="1562258"/>
            <a:ext cx="7828935" cy="181594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#&gt; apt-get install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realmd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sssd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samba-common samba-common-bin samba-libs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\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sssd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-tools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krb5-user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adcli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packagekit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vim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ntp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-y</a:t>
            </a:r>
          </a:p>
          <a:p>
            <a:endParaRPr lang="en-US" sz="1400" dirty="0" smtClean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#&gt;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realm --verbose join -U Administrator DC.DATASTAX.COM</a:t>
            </a:r>
          </a:p>
          <a:p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 optional create home directories for domain users</a:t>
            </a:r>
          </a:p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#&gt; echo 'session required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pam_mkhomedir.so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skel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=/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etc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skel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umask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=0022'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&gt;&gt; \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etc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pam.d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/common-session</a:t>
            </a:r>
          </a:p>
          <a:p>
            <a:pPr>
              <a:lnSpc>
                <a:spcPts val="0"/>
              </a:lnSpc>
            </a:pP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1067" y="3740311"/>
            <a:ext cx="782893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#&gt; ln -s 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usr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/lib/x86_64-linux-gnu/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ldb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usr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/lib/x86_64-linux-gnu/samba</a:t>
            </a:r>
          </a:p>
        </p:txBody>
      </p:sp>
    </p:spTree>
    <p:extLst>
      <p:ext uri="{BB962C8B-B14F-4D97-AF65-F5344CB8AC3E}">
        <p14:creationId xmlns:p14="http://schemas.microsoft.com/office/powerpoint/2010/main" val="2137601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Ambari</a:t>
            </a:r>
            <a:r>
              <a:rPr lang="en-US" dirty="0" smtClean="0"/>
              <a:t> Kerberos Wizard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31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1063229"/>
            <a:ext cx="4827450" cy="31121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8600" y="1129440"/>
            <a:ext cx="3657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Admin-&gt;Kerberos -&gt; </a:t>
            </a:r>
            <a:r>
              <a:rPr lang="en-US" dirty="0" err="1" smtClean="0"/>
              <a:t>ActiveDirectory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DC data :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next next next</a:t>
            </a:r>
          </a:p>
          <a:p>
            <a:endParaRPr lang="en-US" dirty="0"/>
          </a:p>
          <a:p>
            <a:r>
              <a:rPr lang="en-US" dirty="0" smtClean="0"/>
              <a:t>That will create a bunch  of Windows users and </a:t>
            </a:r>
            <a:r>
              <a:rPr lang="en-US" dirty="0" err="1" smtClean="0"/>
              <a:t>keytabs</a:t>
            </a:r>
            <a:r>
              <a:rPr lang="en-US" dirty="0" smtClean="0"/>
              <a:t> for them</a:t>
            </a:r>
          </a:p>
          <a:p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Configure Hadoop component security and permissions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791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DataStax</a:t>
            </a:r>
            <a:r>
              <a:rPr lang="en-US" dirty="0" smtClean="0"/>
              <a:t> Enterprise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US" sz="1800" dirty="0" smtClean="0"/>
              <a:t>On windows: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Create ‘</a:t>
            </a:r>
            <a:r>
              <a:rPr lang="en-US" sz="1600" dirty="0" err="1" smtClean="0"/>
              <a:t>dse</a:t>
            </a:r>
            <a:r>
              <a:rPr lang="en-US" sz="1600" dirty="0" smtClean="0"/>
              <a:t>’ user in a GUI.</a:t>
            </a:r>
          </a:p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600" dirty="0" smtClean="0"/>
              <a:t>Create DSE </a:t>
            </a:r>
            <a:r>
              <a:rPr lang="en-US" sz="1600" dirty="0" err="1" smtClean="0"/>
              <a:t>keytabs</a:t>
            </a:r>
            <a:r>
              <a:rPr lang="en-US" sz="1600" dirty="0" smtClean="0"/>
              <a:t> for each node:</a:t>
            </a:r>
          </a:p>
          <a:p>
            <a:pPr lvl="0">
              <a:spcBef>
                <a:spcPts val="0"/>
              </a:spcBef>
            </a:pP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c:\&gt;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ktpass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princ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HTTP/c1.dc.datastax.com@DC.DATASTAX.COM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mapUser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-pass password -crypto all -out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tmp.keytab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:\&gt;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ktpass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princ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/c1.dc.datastax.com@DC.DATASTAX.COM -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mapUser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-pass password -crypto all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–in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tmp.keytab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-out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c1.keytab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pPr marL="285750" lvl="0" indent="-285750">
              <a:spcBef>
                <a:spcPts val="0"/>
              </a:spcBef>
              <a:buFont typeface="Arial" charset="0"/>
              <a:buChar char="•"/>
            </a:pPr>
            <a:r>
              <a:rPr lang="en-US" sz="1600" dirty="0" smtClean="0"/>
              <a:t>copy </a:t>
            </a:r>
            <a:r>
              <a:rPr lang="en-US" sz="1600" dirty="0" err="1" smtClean="0"/>
              <a:t>keytabs</a:t>
            </a:r>
            <a:r>
              <a:rPr lang="en-US" sz="1600" dirty="0" smtClean="0"/>
              <a:t> to appropriate node</a:t>
            </a:r>
          </a:p>
          <a:p>
            <a:pPr marL="285750" lvl="0" indent="-285750">
              <a:spcBef>
                <a:spcPts val="0"/>
              </a:spcBef>
              <a:buFont typeface="Arial" charset="0"/>
              <a:buChar char="•"/>
            </a:pPr>
            <a:endParaRPr lang="en-US" dirty="0" smtClean="0"/>
          </a:p>
          <a:p>
            <a:pPr lvl="0">
              <a:spcBef>
                <a:spcPts val="0"/>
              </a:spcBef>
            </a:pPr>
            <a:r>
              <a:rPr lang="en-US" sz="1800" dirty="0" smtClean="0"/>
              <a:t>Enable </a:t>
            </a:r>
            <a:r>
              <a:rPr lang="en-US" sz="1800" dirty="0"/>
              <a:t>K</a:t>
            </a:r>
            <a:r>
              <a:rPr lang="en-US" sz="1800" dirty="0" smtClean="0"/>
              <a:t>erberos on DSE nodes:</a:t>
            </a:r>
          </a:p>
          <a:p>
            <a:pPr lvl="0">
              <a:spcBef>
                <a:spcPts val="0"/>
              </a:spcBef>
            </a:pPr>
            <a:r>
              <a:rPr lang="en-US" sz="1800" dirty="0">
                <a:hlinkClick r:id="rId2"/>
              </a:rPr>
              <a:t>https://</a:t>
            </a:r>
            <a:r>
              <a:rPr lang="en-US" sz="1800" dirty="0" smtClean="0">
                <a:hlinkClick r:id="rId2"/>
              </a:rPr>
              <a:t>docs.datastax.com/en/datastax_enterprise/5.0/datastax_enterprise/unifiedAuth/configAuthenticate.html</a:t>
            </a:r>
            <a:endParaRPr lang="en-US" sz="1800" dirty="0" smtClean="0"/>
          </a:p>
          <a:p>
            <a:pPr lvl="0">
              <a:spcBef>
                <a:spcPts val="0"/>
              </a:spcBef>
            </a:pPr>
            <a:endParaRPr lang="en-US" sz="1800" dirty="0"/>
          </a:p>
          <a:p>
            <a:pPr lvl="0">
              <a:spcBef>
                <a:spcPts val="0"/>
              </a:spcBef>
            </a:pPr>
            <a:endParaRPr lang="en-US" sz="1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err="1" smtClean="0"/>
              <a:t>DataStax</a:t>
            </a:r>
            <a:r>
              <a:rPr lang="en-US" dirty="0" smtClean="0"/>
              <a:t>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32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3400" y="2038350"/>
            <a:ext cx="7828935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c:\&gt;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ktpass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-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princ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HTTP/c1.dc.datastax.com@DC.DATASTAX.COM -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mapUser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-pass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******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-crypto all -out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tmp.keytab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c:\&gt;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ktpass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-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princ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/c1.dc.datastax.com@DC.DATASTAX.COM -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mapUser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-pass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******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-crypto all –in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tmp.keytab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-out c1.keytab</a:t>
            </a:r>
          </a:p>
        </p:txBody>
      </p:sp>
    </p:spTree>
    <p:extLst>
      <p:ext uri="{BB962C8B-B14F-4D97-AF65-F5344CB8AC3E}">
        <p14:creationId xmlns:p14="http://schemas.microsoft.com/office/powerpoint/2010/main" val="155716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DataStax</a:t>
            </a:r>
            <a:r>
              <a:rPr lang="en-US" dirty="0" smtClean="0"/>
              <a:t> Enterprise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err="1" smtClean="0"/>
              <a:t>dse.yaml</a:t>
            </a:r>
            <a:endParaRPr lang="en-US" sz="1800" dirty="0" smtClean="0"/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authenticator: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com.datastax.bdp.cassandra.auth.DseAuthenticator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authorizer: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com.datastax.bdp.cassandra.auth.DseAuthorizer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authentication_options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:</a:t>
            </a:r>
          </a:p>
          <a:p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  enabled: </a:t>
            </a:r>
            <a:r>
              <a:rPr lang="en-US" b="1" dirty="0" smtClean="0">
                <a:latin typeface="Consolas" charset="0"/>
                <a:ea typeface="Consolas" charset="0"/>
                <a:cs typeface="Consolas" charset="0"/>
              </a:rPr>
              <a:t>true</a:t>
            </a:r>
          </a:p>
          <a:p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kerberos_options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: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/>
              <a:t>R</a:t>
            </a:r>
            <a:r>
              <a:rPr lang="en-US" sz="1800" dirty="0" smtClean="0"/>
              <a:t>eplace default </a:t>
            </a:r>
            <a:r>
              <a:rPr lang="en-US" sz="1800" dirty="0" err="1" smtClean="0"/>
              <a:t>cassandra</a:t>
            </a:r>
            <a:r>
              <a:rPr lang="en-US" sz="1800" dirty="0" smtClean="0"/>
              <a:t> user:</a:t>
            </a:r>
          </a:p>
          <a:p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cqlsh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&gt; create role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cassandra@DC.DATASTAX.COM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' with SUPERUSER = true AND LOGIN = true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User for Hadoop Spark Thrift Server </a:t>
            </a:r>
          </a:p>
          <a:p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cqlsh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&gt; create role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'hive/hdp0.dc.datastax.com@DC.DATASTAX.COM' with LOGIN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= true;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33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3400" y="3181350"/>
            <a:ext cx="8229600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cqlsh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&gt; create role '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cassandra@DC.DATASTAX.COM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' with SUPERUSER = true AND LOGIN = true;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3399" y="3953127"/>
            <a:ext cx="8229601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cqlsh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&gt; create role 'hive/hdp0.dc.datastax.com@DC.DATASTAX.COM' with LOGIN = true;</a:t>
            </a:r>
          </a:p>
        </p:txBody>
      </p:sp>
    </p:spTree>
    <p:extLst>
      <p:ext uri="{BB962C8B-B14F-4D97-AF65-F5344CB8AC3E}">
        <p14:creationId xmlns:p14="http://schemas.microsoft.com/office/powerpoint/2010/main" val="2055505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BYOS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200" dirty="0" smtClean="0">
              <a:latin typeface="Consolas" charset="0"/>
              <a:ea typeface="Consolas" charset="0"/>
              <a:cs typeface="Consolas" charset="0"/>
            </a:endParaRPr>
          </a:p>
          <a:p>
            <a:pPr marL="285750" lvl="0" indent="-285750">
              <a:spcBef>
                <a:spcPts val="0"/>
              </a:spcBef>
              <a:buFont typeface="Arial" charset="0"/>
              <a:buChar char="•"/>
              <a:defRPr/>
            </a:pPr>
            <a:r>
              <a:rPr lang="en-US" sz="1800" dirty="0">
                <a:solidFill>
                  <a:srgbClr val="9EACAB">
                    <a:lumMod val="50000"/>
                  </a:srgbClr>
                </a:solidFill>
              </a:rPr>
              <a:t>G</a:t>
            </a:r>
            <a:r>
              <a:rPr lang="en-US" sz="1800" dirty="0" smtClean="0">
                <a:solidFill>
                  <a:srgbClr val="9EACAB">
                    <a:lumMod val="50000"/>
                  </a:srgbClr>
                </a:solidFill>
              </a:rPr>
              <a:t>enerate the </a:t>
            </a:r>
            <a:r>
              <a:rPr lang="en-US" sz="1800" dirty="0" err="1" smtClean="0">
                <a:solidFill>
                  <a:srgbClr val="9EACAB">
                    <a:lumMod val="50000"/>
                  </a:srgbClr>
                </a:solidFill>
              </a:rPr>
              <a:t>byos.conf</a:t>
            </a:r>
            <a:r>
              <a:rPr lang="en-US" sz="1800" dirty="0" smtClean="0">
                <a:solidFill>
                  <a:srgbClr val="9EACAB">
                    <a:lumMod val="50000"/>
                  </a:srgbClr>
                </a:solidFill>
              </a:rPr>
              <a:t> usual way</a:t>
            </a:r>
          </a:p>
          <a:p>
            <a:pPr lvl="0">
              <a:spcBef>
                <a:spcPts val="0"/>
              </a:spcBef>
              <a:defRPr/>
            </a:pPr>
            <a:endParaRPr lang="en-US" sz="1800" dirty="0" smtClean="0">
              <a:solidFill>
                <a:srgbClr val="9EACAB">
                  <a:lumMod val="50000"/>
                </a:srgbClr>
              </a:solidFill>
            </a:endParaRPr>
          </a:p>
          <a:p>
            <a:pPr lvl="0">
              <a:spcBef>
                <a:spcPts val="0"/>
              </a:spcBef>
              <a:defRPr/>
            </a:pPr>
            <a:r>
              <a:rPr lang="en-US" sz="1200" dirty="0" err="1">
                <a:solidFill>
                  <a:srgbClr val="9EACAB">
                    <a:lumMod val="50000"/>
                  </a:srgbClr>
                </a:solidFill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sz="1200" dirty="0">
                <a:solidFill>
                  <a:srgbClr val="9EACAB">
                    <a:lumMod val="50000"/>
                  </a:srgbClr>
                </a:solidFill>
                <a:latin typeface="Consolas" charset="0"/>
                <a:ea typeface="Consolas" charset="0"/>
                <a:cs typeface="Consolas" charset="0"/>
              </a:rPr>
              <a:t> client-tool </a:t>
            </a:r>
            <a:r>
              <a:rPr lang="en-US" sz="1200" dirty="0" smtClean="0">
                <a:solidFill>
                  <a:srgbClr val="9EACAB">
                    <a:lumMod val="50000"/>
                  </a:srgbClr>
                </a:solidFill>
                <a:latin typeface="Consolas" charset="0"/>
                <a:ea typeface="Consolas" charset="0"/>
                <a:cs typeface="Consolas" charset="0"/>
              </a:rPr>
              <a:t>configuration </a:t>
            </a:r>
            <a:r>
              <a:rPr lang="en-US" sz="1200" dirty="0" err="1">
                <a:solidFill>
                  <a:srgbClr val="9EACAB">
                    <a:lumMod val="50000"/>
                  </a:srgbClr>
                </a:solidFill>
                <a:latin typeface="Consolas" charset="0"/>
                <a:ea typeface="Consolas" charset="0"/>
                <a:cs typeface="Consolas" charset="0"/>
              </a:rPr>
              <a:t>byos</a:t>
            </a:r>
            <a:r>
              <a:rPr lang="en-US" sz="1200" dirty="0">
                <a:solidFill>
                  <a:srgbClr val="9EACAB">
                    <a:lumMod val="50000"/>
                  </a:srgbClr>
                </a:solidFill>
                <a:latin typeface="Consolas" charset="0"/>
                <a:ea typeface="Consolas" charset="0"/>
                <a:cs typeface="Consolas" charset="0"/>
              </a:rPr>
              <a:t>-export </a:t>
            </a:r>
            <a:r>
              <a:rPr lang="en-US" sz="1200" dirty="0" err="1" smtClean="0">
                <a:solidFill>
                  <a:srgbClr val="9EACAB">
                    <a:lumMod val="50000"/>
                  </a:srgbClr>
                </a:solidFill>
                <a:latin typeface="Consolas" charset="0"/>
                <a:ea typeface="Consolas" charset="0"/>
                <a:cs typeface="Consolas" charset="0"/>
              </a:rPr>
              <a:t>byos.conf</a:t>
            </a:r>
            <a:endParaRPr lang="en-US" sz="1200" dirty="0" smtClean="0">
              <a:solidFill>
                <a:srgbClr val="9EACAB">
                  <a:lumMod val="50000"/>
                </a:srgbClr>
              </a:solidFill>
              <a:latin typeface="Consolas" charset="0"/>
              <a:ea typeface="Consolas" charset="0"/>
              <a:cs typeface="Consolas" charset="0"/>
            </a:endParaRPr>
          </a:p>
          <a:p>
            <a:pPr lvl="0">
              <a:spcBef>
                <a:spcPts val="0"/>
              </a:spcBef>
              <a:defRPr/>
            </a:pPr>
            <a:endParaRPr lang="en-US" sz="1200" dirty="0" smtClean="0">
              <a:solidFill>
                <a:srgbClr val="9EACAB">
                  <a:lumMod val="50000"/>
                </a:srgb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285750" lvl="0" indent="-285750">
              <a:spcBef>
                <a:spcPts val="0"/>
              </a:spcBef>
              <a:buFont typeface="Arial" charset="0"/>
              <a:buChar char="•"/>
              <a:defRPr/>
            </a:pPr>
            <a:r>
              <a:rPr lang="en-US" sz="1800" dirty="0" smtClean="0">
                <a:solidFill>
                  <a:srgbClr val="9EACAB">
                    <a:lumMod val="50000"/>
                  </a:srgbClr>
                </a:solidFill>
              </a:rPr>
              <a:t>create .</a:t>
            </a:r>
            <a:r>
              <a:rPr lang="en-US" sz="1800" dirty="0" err="1" smtClean="0">
                <a:solidFill>
                  <a:srgbClr val="9EACAB">
                    <a:lumMod val="50000"/>
                  </a:srgbClr>
                </a:solidFill>
              </a:rPr>
              <a:t>java.login.config</a:t>
            </a:r>
            <a:r>
              <a:rPr lang="en-US" sz="1800" dirty="0" smtClean="0">
                <a:solidFill>
                  <a:srgbClr val="9EACAB">
                    <a:lumMod val="50000"/>
                  </a:srgbClr>
                </a:solidFill>
              </a:rPr>
              <a:t> in </a:t>
            </a:r>
            <a:r>
              <a:rPr lang="en-US" sz="1800" dirty="0">
                <a:solidFill>
                  <a:srgbClr val="9EACAB">
                    <a:lumMod val="50000"/>
                  </a:srgbClr>
                </a:solidFill>
              </a:rPr>
              <a:t>H</a:t>
            </a:r>
            <a:r>
              <a:rPr lang="en-US" sz="1800" dirty="0" smtClean="0">
                <a:solidFill>
                  <a:srgbClr val="9EACAB">
                    <a:lumMod val="50000"/>
                  </a:srgbClr>
                </a:solidFill>
              </a:rPr>
              <a:t>adoop user home directory:</a:t>
            </a:r>
            <a:endParaRPr lang="en-US" sz="12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 err="1" smtClean="0">
                <a:latin typeface="Consolas" charset="0"/>
                <a:ea typeface="Consolas" charset="0"/>
                <a:cs typeface="Consolas" charset="0"/>
              </a:rPr>
              <a:t>DseClient</a:t>
            </a:r>
            <a:r>
              <a:rPr lang="en-US" sz="12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{           </a:t>
            </a:r>
          </a:p>
          <a:p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200" dirty="0" smtClean="0">
                <a:latin typeface="Consolas" charset="0"/>
                <a:ea typeface="Consolas" charset="0"/>
                <a:cs typeface="Consolas" charset="0"/>
              </a:rPr>
              <a:t> com.sun.security.auth.module.Krb5LoginModule 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required            </a:t>
            </a:r>
          </a:p>
          <a:p>
            <a:r>
              <a:rPr lang="en-US" sz="12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200" dirty="0" err="1" smtClean="0">
                <a:latin typeface="Consolas" charset="0"/>
                <a:ea typeface="Consolas" charset="0"/>
                <a:cs typeface="Consolas" charset="0"/>
              </a:rPr>
              <a:t>useTicketCache</a:t>
            </a:r>
            <a:r>
              <a:rPr lang="en-US" sz="1200" dirty="0" smtClean="0">
                <a:latin typeface="Consolas" charset="0"/>
                <a:ea typeface="Consolas" charset="0"/>
                <a:cs typeface="Consolas" charset="0"/>
              </a:rPr>
              <a:t>=true            </a:t>
            </a:r>
            <a:endParaRPr lang="en-US" sz="12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200" dirty="0" err="1" smtClean="0">
                <a:latin typeface="Consolas" charset="0"/>
                <a:ea typeface="Consolas" charset="0"/>
                <a:cs typeface="Consolas" charset="0"/>
              </a:rPr>
              <a:t>renewTGT</a:t>
            </a:r>
            <a:r>
              <a:rPr lang="en-US" sz="1200" dirty="0" smtClean="0">
                <a:latin typeface="Consolas" charset="0"/>
                <a:ea typeface="Consolas" charset="0"/>
                <a:cs typeface="Consolas" charset="0"/>
              </a:rPr>
              <a:t>=true</a:t>
            </a: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;        </a:t>
            </a:r>
          </a:p>
          <a:p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};</a:t>
            </a:r>
          </a:p>
          <a:p>
            <a:pPr marL="285750" lvl="0" indent="-285750">
              <a:spcBef>
                <a:spcPts val="0"/>
              </a:spcBef>
              <a:buFont typeface="Arial" charset="0"/>
              <a:buChar char="•"/>
              <a:defRPr/>
            </a:pPr>
            <a:r>
              <a:rPr lang="en-US" sz="1800" dirty="0" err="1" smtClean="0">
                <a:solidFill>
                  <a:srgbClr val="9EACAB">
                    <a:lumMod val="50000"/>
                  </a:srgbClr>
                </a:solidFill>
              </a:rPr>
              <a:t>keytab</a:t>
            </a:r>
            <a:r>
              <a:rPr lang="en-US" sz="1800" dirty="0" smtClean="0">
                <a:solidFill>
                  <a:srgbClr val="9EACAB">
                    <a:lumMod val="50000"/>
                  </a:srgbClr>
                </a:solidFill>
              </a:rPr>
              <a:t> usage could</a:t>
            </a:r>
            <a:r>
              <a:rPr lang="ru-RU" sz="1800" dirty="0" smtClean="0">
                <a:solidFill>
                  <a:srgbClr val="9EACAB">
                    <a:lumMod val="50000"/>
                  </a:srgbClr>
                </a:solidFill>
              </a:rPr>
              <a:t> </a:t>
            </a:r>
            <a:r>
              <a:rPr lang="en-US" sz="1800" dirty="0" smtClean="0">
                <a:solidFill>
                  <a:srgbClr val="9EACAB">
                    <a:lumMod val="50000"/>
                  </a:srgbClr>
                </a:solidFill>
              </a:rPr>
              <a:t>be configured in the file</a:t>
            </a:r>
          </a:p>
          <a:p>
            <a:pPr marL="285750" lvl="0" indent="-285750">
              <a:spcBef>
                <a:spcPts val="0"/>
              </a:spcBef>
              <a:buFont typeface="Arial" charset="0"/>
              <a:buChar char="•"/>
              <a:defRPr/>
            </a:pPr>
            <a:endParaRPr lang="en-US" sz="1200" dirty="0" smtClean="0">
              <a:solidFill>
                <a:srgbClr val="9EACAB">
                  <a:lumMod val="50000"/>
                </a:srgbClr>
              </a:solidFill>
              <a:latin typeface="Consolas" charset="0"/>
              <a:ea typeface="Consolas" charset="0"/>
              <a:cs typeface="Consolas" charset="0"/>
            </a:endParaRPr>
          </a:p>
          <a:p>
            <a:pPr marL="171450" indent="-171450">
              <a:buFont typeface="Arial" charset="0"/>
              <a:buChar char="•"/>
            </a:pPr>
            <a:endParaRPr lang="en-US" sz="12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34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1962150"/>
            <a:ext cx="8229601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client-tool configuration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-export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byos.conf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926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35</a:t>
            </a:fld>
            <a:endParaRPr lang="en-US" dirty="0"/>
          </a:p>
        </p:txBody>
      </p:sp>
      <p:sp>
        <p:nvSpPr>
          <p:cNvPr id="6" name="Content Placeholder 5"/>
          <p:cNvSpPr txBox="1">
            <a:spLocks noGrp="1"/>
          </p:cNvSpPr>
          <p:nvPr>
            <p:ph idx="1"/>
          </p:nvPr>
        </p:nvSpPr>
        <p:spPr>
          <a:xfrm>
            <a:off x="457200" y="1200151"/>
            <a:ext cx="8229600" cy="60016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#&gt;kinit </a:t>
            </a:r>
          </a:p>
          <a:p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Password for 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cassandra@DC.DATASTAX.COM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:</a:t>
            </a:r>
            <a:endParaRPr lang="en-US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48733" y="2038350"/>
            <a:ext cx="8229600" cy="632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2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1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Add CFS to </a:t>
            </a:r>
            <a:r>
              <a:rPr lang="en-US" sz="1800" dirty="0" err="1" smtClean="0"/>
              <a:t>spark.yarn.access.namenodes</a:t>
            </a:r>
            <a:r>
              <a:rPr lang="en-US" sz="1800" dirty="0" smtClean="0"/>
              <a:t> property, to request  C* token. </a:t>
            </a:r>
          </a:p>
        </p:txBody>
      </p:sp>
      <p:sp>
        <p:nvSpPr>
          <p:cNvPr id="8" name="Content Placeholder 5"/>
          <p:cNvSpPr txBox="1">
            <a:spLocks/>
          </p:cNvSpPr>
          <p:nvPr/>
        </p:nvSpPr>
        <p:spPr>
          <a:xfrm>
            <a:off x="482600" y="2563882"/>
            <a:ext cx="8229600" cy="523220"/>
          </a:xfrm>
          <a:prstGeom prst="rect">
            <a:avLst/>
          </a:prstGeom>
          <a:solidFill>
            <a:schemeClr val="tx1"/>
          </a:solidFill>
        </p:spPr>
        <p:txBody>
          <a:bodyPr vert="horz" wrap="square" lIns="91440" tIns="45720" rIns="91440" bIns="45720" rtlCol="0">
            <a:spAutoFit/>
          </a:bodyPr>
          <a:lstStyle>
            <a:lvl1pPr marL="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2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1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#&gt; spark-shell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--master yarn-client --jars 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dse-byos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*.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jar --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properties-file </a:t>
            </a:r>
            <a:r>
              <a:rPr lang="en-US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merged.conf</a:t>
            </a:r>
            <a:r>
              <a:rPr lang="en-US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conf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spark.yarn.access.namenodes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=</a:t>
            </a:r>
            <a:r>
              <a:rPr lang="en-US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cfs</a:t>
            </a:r>
            <a:r>
              <a:rPr lang="en-US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://node1/</a:t>
            </a:r>
          </a:p>
        </p:txBody>
      </p:sp>
    </p:spTree>
    <p:extLst>
      <p:ext uri="{BB962C8B-B14F-4D97-AF65-F5344CB8AC3E}">
        <p14:creationId xmlns:p14="http://schemas.microsoft.com/office/powerpoint/2010/main" val="904039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Thrift Server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lang="en-US" dirty="0" smtClean="0">
              <a:solidFill>
                <a:srgbClr val="9EACAB">
                  <a:lumMod val="50000"/>
                </a:srgb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 smtClean="0"/>
              <a:t>Start:</a:t>
            </a:r>
          </a:p>
          <a:p>
            <a:endParaRPr lang="en-US" sz="1800" dirty="0">
              <a:solidFill>
                <a:srgbClr val="9EACAB">
                  <a:lumMod val="50000"/>
                </a:srgb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800" dirty="0" smtClean="0">
              <a:solidFill>
                <a:srgbClr val="9EACAB">
                  <a:lumMod val="50000"/>
                </a:srgbClr>
              </a:solidFill>
              <a:latin typeface="Consolas" charset="0"/>
              <a:ea typeface="Consolas" charset="0"/>
              <a:cs typeface="Consolas" charset="0"/>
            </a:endParaRPr>
          </a:p>
          <a:p>
            <a:endParaRPr lang="en-US" sz="1800" dirty="0">
              <a:solidFill>
                <a:srgbClr val="9EACAB">
                  <a:lumMod val="50000"/>
                </a:srgbClr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800" dirty="0" smtClean="0">
                <a:solidFill>
                  <a:srgbClr val="9EACAB">
                    <a:lumMod val="50000"/>
                  </a:srgbClr>
                </a:solidFill>
                <a:latin typeface="Consolas" charset="0"/>
                <a:ea typeface="Consolas" charset="0"/>
                <a:cs typeface="Consolas" charset="0"/>
              </a:rPr>
              <a:t>Connect:</a:t>
            </a:r>
            <a:endParaRPr lang="en-US" dirty="0">
              <a:solidFill>
                <a:srgbClr val="9EACAB">
                  <a:lumMod val="50000"/>
                </a:srgb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err="1" smtClean="0"/>
              <a:t>DataStax</a:t>
            </a:r>
            <a:r>
              <a:rPr lang="en-US" dirty="0" smtClean="0"/>
              <a:t>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36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1943366"/>
            <a:ext cx="7828935" cy="138499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#&gt; kinit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kt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etc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/security/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keytabs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hive.service.keytab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\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hive/hdp0.dc.datastax.com@DC.DATASTAX.COM</a:t>
            </a:r>
          </a:p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#&gt; cat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etc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/spark/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conf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/spark-thrift-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sparkconf.conf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byos.conf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&gt;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byos-thrift.conf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#&gt; start-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thriftserver.sh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--properties-file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byos-thrift.conf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--jars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dse-byos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*.jar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200" y="3333750"/>
            <a:ext cx="7820468" cy="73866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#&gt; kinit</a:t>
            </a:r>
          </a:p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#&gt; beeline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-u 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\ 'jdbc:hive2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://hdp0:10015/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default;principal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=hive/_HOST@DC.DATASTAX.COM'</a:t>
            </a:r>
          </a:p>
        </p:txBody>
      </p:sp>
    </p:spTree>
    <p:extLst>
      <p:ext uri="{BB962C8B-B14F-4D97-AF65-F5344CB8AC3E}">
        <p14:creationId xmlns:p14="http://schemas.microsoft.com/office/powerpoint/2010/main" val="1744854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Bring Your Own Spark!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37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3257550"/>
            <a:ext cx="2750575" cy="607947"/>
          </a:xfrm>
          <a:prstGeom prst="rect">
            <a:avLst/>
          </a:prstGeom>
        </p:spPr>
      </p:pic>
      <p:sp>
        <p:nvSpPr>
          <p:cNvPr id="7" name="Magnetic Disk 6"/>
          <p:cNvSpPr/>
          <p:nvPr/>
        </p:nvSpPr>
        <p:spPr>
          <a:xfrm>
            <a:off x="2294836" y="2952750"/>
            <a:ext cx="1540976" cy="990600"/>
          </a:xfrm>
          <a:prstGeom prst="flowChartMagneticDisk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HDFS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347136" y="2952750"/>
            <a:ext cx="781236" cy="961478"/>
            <a:chOff x="2667000" y="2729912"/>
            <a:chExt cx="781236" cy="961478"/>
          </a:xfrm>
        </p:grpSpPr>
        <p:sp>
          <p:nvSpPr>
            <p:cNvPr id="3" name="Rounded Rectangle 2"/>
            <p:cNvSpPr/>
            <p:nvPr/>
          </p:nvSpPr>
          <p:spPr>
            <a:xfrm>
              <a:off x="2667000" y="2729912"/>
              <a:ext cx="781236" cy="961478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692400" y="2729912"/>
              <a:ext cx="73351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HiveMeta</a:t>
              </a:r>
              <a:endParaRPr lang="en-US" dirty="0" smtClean="0"/>
            </a:p>
            <a:p>
              <a:r>
                <a:rPr lang="en-US" dirty="0" smtClean="0"/>
                <a:t>Store</a:t>
              </a:r>
              <a:endParaRPr lang="en-US" dirty="0"/>
            </a:p>
          </p:txBody>
        </p:sp>
      </p:grpSp>
      <p:sp>
        <p:nvSpPr>
          <p:cNvPr id="11" name="Rectangle 10"/>
          <p:cNvSpPr/>
          <p:nvPr/>
        </p:nvSpPr>
        <p:spPr>
          <a:xfrm rot="16200000">
            <a:off x="-526699" y="2488848"/>
            <a:ext cx="2377679" cy="40988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Cluster Manger (yarn)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295400" y="1504949"/>
            <a:ext cx="2229036" cy="8382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977870" y="1495181"/>
            <a:ext cx="1023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Spark</a:t>
            </a:r>
            <a:endParaRPr lang="en-US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1468992" y="1937453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SQL</a:t>
            </a:r>
            <a:endParaRPr lang="en-US" dirty="0"/>
          </a:p>
        </p:txBody>
      </p:sp>
      <p:cxnSp>
        <p:nvCxnSpPr>
          <p:cNvPr id="17" name="Straight Arrow Connector 16"/>
          <p:cNvCxnSpPr>
            <a:endCxn id="7" idx="1"/>
          </p:cNvCxnSpPr>
          <p:nvPr/>
        </p:nvCxnSpPr>
        <p:spPr>
          <a:xfrm>
            <a:off x="3065324" y="2343150"/>
            <a:ext cx="0" cy="609600"/>
          </a:xfrm>
          <a:prstGeom prst="straightConnector1">
            <a:avLst/>
          </a:prstGeom>
          <a:ln>
            <a:solidFill>
              <a:schemeClr val="accent1">
                <a:alpha val="29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endCxn id="9" idx="0"/>
          </p:cNvCxnSpPr>
          <p:nvPr/>
        </p:nvCxnSpPr>
        <p:spPr>
          <a:xfrm>
            <a:off x="1737754" y="2353733"/>
            <a:ext cx="1541" cy="599017"/>
          </a:xfrm>
          <a:prstGeom prst="straightConnector1">
            <a:avLst/>
          </a:prstGeom>
          <a:ln>
            <a:solidFill>
              <a:schemeClr val="accent1">
                <a:alpha val="26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965974" y="3342277"/>
            <a:ext cx="165782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/>
              <a:t>Cassandra</a:t>
            </a:r>
            <a:endParaRPr lang="en-US" sz="2800" dirty="0"/>
          </a:p>
        </p:txBody>
      </p:sp>
      <p:sp>
        <p:nvSpPr>
          <p:cNvPr id="26" name="Rectangle 25"/>
          <p:cNvSpPr/>
          <p:nvPr/>
        </p:nvSpPr>
        <p:spPr>
          <a:xfrm>
            <a:off x="5562600" y="2571419"/>
            <a:ext cx="609600" cy="65543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Hive</a:t>
            </a:r>
          </a:p>
          <a:p>
            <a:pPr algn="ctr"/>
            <a:r>
              <a:rPr lang="en-US" sz="1200" dirty="0" smtClean="0"/>
              <a:t>Meta</a:t>
            </a:r>
          </a:p>
          <a:p>
            <a:pPr algn="ctr"/>
            <a:r>
              <a:rPr lang="en-US" sz="1200" dirty="0" smtClean="0"/>
              <a:t>Store</a:t>
            </a:r>
            <a:endParaRPr lang="en-US" sz="1200" dirty="0"/>
          </a:p>
        </p:txBody>
      </p:sp>
      <p:sp>
        <p:nvSpPr>
          <p:cNvPr id="27" name="Rectangle 26"/>
          <p:cNvSpPr/>
          <p:nvPr/>
        </p:nvSpPr>
        <p:spPr>
          <a:xfrm>
            <a:off x="4792113" y="2559747"/>
            <a:ext cx="609600" cy="655439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CFS</a:t>
            </a:r>
            <a:endParaRPr lang="en-US" sz="1200" dirty="0"/>
          </a:p>
        </p:txBody>
      </p:sp>
      <p:sp>
        <p:nvSpPr>
          <p:cNvPr id="31" name="Rounded Rectangle 30"/>
          <p:cNvSpPr/>
          <p:nvPr/>
        </p:nvSpPr>
        <p:spPr>
          <a:xfrm>
            <a:off x="4600309" y="1487489"/>
            <a:ext cx="2229036" cy="83820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792113" y="1480147"/>
            <a:ext cx="17924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DSE Spark</a:t>
            </a:r>
            <a:endParaRPr lang="en-US" sz="2800" dirty="0"/>
          </a:p>
        </p:txBody>
      </p:sp>
      <p:sp>
        <p:nvSpPr>
          <p:cNvPr id="33" name="TextBox 32"/>
          <p:cNvSpPr txBox="1"/>
          <p:nvPr/>
        </p:nvSpPr>
        <p:spPr>
          <a:xfrm>
            <a:off x="5562600" y="1979240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SQL</a:t>
            </a:r>
            <a:endParaRPr lang="en-US" dirty="0"/>
          </a:p>
        </p:txBody>
      </p:sp>
      <p:cxnSp>
        <p:nvCxnSpPr>
          <p:cNvPr id="34" name="Straight Arrow Connector 33"/>
          <p:cNvCxnSpPr>
            <a:endCxn id="26" idx="0"/>
          </p:cNvCxnSpPr>
          <p:nvPr/>
        </p:nvCxnSpPr>
        <p:spPr>
          <a:xfrm>
            <a:off x="5867400" y="2325690"/>
            <a:ext cx="0" cy="245729"/>
          </a:xfrm>
          <a:prstGeom prst="straightConnector1">
            <a:avLst/>
          </a:prstGeom>
          <a:ln>
            <a:solidFill>
              <a:schemeClr val="accent1">
                <a:alpha val="28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103489" y="2343150"/>
            <a:ext cx="6289" cy="238578"/>
          </a:xfrm>
          <a:prstGeom prst="straightConnector1">
            <a:avLst/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6382508" y="2329132"/>
            <a:ext cx="3516" cy="928418"/>
          </a:xfrm>
          <a:prstGeom prst="straightConnector1">
            <a:avLst/>
          </a:prstGeom>
          <a:ln>
            <a:solidFill>
              <a:schemeClr val="accent1">
                <a:alpha val="2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3490497" y="2282219"/>
            <a:ext cx="1233411" cy="127930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endCxn id="27" idx="1"/>
          </p:cNvCxnSpPr>
          <p:nvPr/>
        </p:nvCxnSpPr>
        <p:spPr>
          <a:xfrm>
            <a:off x="3542138" y="1900392"/>
            <a:ext cx="1249975" cy="9870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31" idx="1"/>
            <a:endCxn id="7" idx="1"/>
          </p:cNvCxnSpPr>
          <p:nvPr/>
        </p:nvCxnSpPr>
        <p:spPr>
          <a:xfrm flipH="1">
            <a:off x="3065324" y="1906590"/>
            <a:ext cx="1534985" cy="104616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9241" y="615554"/>
            <a:ext cx="1171954" cy="117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2275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 Your Spark to DSE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4</a:t>
            </a:fld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457200" y="1480147"/>
            <a:ext cx="6712975" cy="2463203"/>
            <a:chOff x="457200" y="1480147"/>
            <a:chExt cx="6712975" cy="2463203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19600" y="3257550"/>
              <a:ext cx="2750575" cy="607947"/>
            </a:xfrm>
            <a:prstGeom prst="rect">
              <a:avLst/>
            </a:prstGeom>
          </p:spPr>
        </p:pic>
        <p:sp>
          <p:nvSpPr>
            <p:cNvPr id="7" name="Magnetic Disk 6"/>
            <p:cNvSpPr/>
            <p:nvPr/>
          </p:nvSpPr>
          <p:spPr>
            <a:xfrm>
              <a:off x="2294836" y="2952750"/>
              <a:ext cx="1540976" cy="990600"/>
            </a:xfrm>
            <a:prstGeom prst="flowChartMagneticDisk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HDFS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347136" y="2952750"/>
              <a:ext cx="781236" cy="961478"/>
              <a:chOff x="2667000" y="2729912"/>
              <a:chExt cx="781236" cy="961478"/>
            </a:xfrm>
          </p:grpSpPr>
          <p:sp>
            <p:nvSpPr>
              <p:cNvPr id="3" name="Rounded Rectangle 2"/>
              <p:cNvSpPr/>
              <p:nvPr/>
            </p:nvSpPr>
            <p:spPr>
              <a:xfrm>
                <a:off x="2667000" y="2729912"/>
                <a:ext cx="781236" cy="961478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ysClr val="windowText" lastClr="000000"/>
                  </a:solidFill>
                </a:endParaRPr>
              </a:p>
            </p:txBody>
          </p:sp>
          <p:sp>
            <p:nvSpPr>
              <p:cNvPr id="9" name="TextBox 8"/>
              <p:cNvSpPr txBox="1"/>
              <p:nvPr/>
            </p:nvSpPr>
            <p:spPr>
              <a:xfrm>
                <a:off x="2692400" y="2729912"/>
                <a:ext cx="733518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/>
                  <a:t>HiveMeta</a:t>
                </a:r>
                <a:endParaRPr lang="en-US" dirty="0" smtClean="0"/>
              </a:p>
              <a:p>
                <a:r>
                  <a:rPr lang="en-US" dirty="0" smtClean="0"/>
                  <a:t>Store</a:t>
                </a:r>
                <a:endParaRPr lang="en-US" dirty="0"/>
              </a:p>
            </p:txBody>
          </p:sp>
        </p:grpSp>
        <p:sp>
          <p:nvSpPr>
            <p:cNvPr id="11" name="Rectangle 10"/>
            <p:cNvSpPr/>
            <p:nvPr/>
          </p:nvSpPr>
          <p:spPr>
            <a:xfrm rot="16200000">
              <a:off x="-526699" y="2488848"/>
              <a:ext cx="2377679" cy="409882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Cluster Manger 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3" name="Rounded Rectangle 12"/>
            <p:cNvSpPr/>
            <p:nvPr/>
          </p:nvSpPr>
          <p:spPr>
            <a:xfrm>
              <a:off x="1295400" y="1504949"/>
              <a:ext cx="2229036" cy="838201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977870" y="1495181"/>
              <a:ext cx="102303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Spark</a:t>
              </a:r>
              <a:endParaRPr lang="en-US" sz="28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468992" y="1937453"/>
              <a:ext cx="6206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SQL</a:t>
              </a:r>
              <a:endParaRPr lang="en-US" dirty="0"/>
            </a:p>
          </p:txBody>
        </p:sp>
        <p:cxnSp>
          <p:nvCxnSpPr>
            <p:cNvPr id="17" name="Straight Arrow Connector 16"/>
            <p:cNvCxnSpPr>
              <a:endCxn id="7" idx="1"/>
            </p:cNvCxnSpPr>
            <p:nvPr/>
          </p:nvCxnSpPr>
          <p:spPr>
            <a:xfrm>
              <a:off x="3065324" y="2343150"/>
              <a:ext cx="0" cy="609600"/>
            </a:xfrm>
            <a:prstGeom prst="straightConnector1">
              <a:avLst/>
            </a:prstGeom>
            <a:ln>
              <a:solidFill>
                <a:schemeClr val="accent1">
                  <a:alpha val="29000"/>
                </a:schemeClr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endCxn id="9" idx="0"/>
            </p:cNvCxnSpPr>
            <p:nvPr/>
          </p:nvCxnSpPr>
          <p:spPr>
            <a:xfrm>
              <a:off x="1737754" y="2353733"/>
              <a:ext cx="1541" cy="599017"/>
            </a:xfrm>
            <a:prstGeom prst="straightConnector1">
              <a:avLst/>
            </a:prstGeom>
            <a:ln>
              <a:solidFill>
                <a:schemeClr val="accent1">
                  <a:alpha val="26000"/>
                </a:schemeClr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/>
            <p:cNvSpPr/>
            <p:nvPr/>
          </p:nvSpPr>
          <p:spPr>
            <a:xfrm>
              <a:off x="5562600" y="2571419"/>
              <a:ext cx="609600" cy="65543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Hive</a:t>
              </a:r>
            </a:p>
            <a:p>
              <a:pPr algn="ctr"/>
              <a:r>
                <a:rPr lang="en-US" sz="1200" dirty="0" smtClean="0"/>
                <a:t>Meta</a:t>
              </a:r>
            </a:p>
            <a:p>
              <a:pPr algn="ctr"/>
              <a:r>
                <a:rPr lang="en-US" sz="1200" dirty="0" smtClean="0"/>
                <a:t>Store</a:t>
              </a:r>
              <a:endParaRPr lang="en-US" sz="1200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792113" y="2559747"/>
              <a:ext cx="609600" cy="655439"/>
            </a:xfrm>
            <a:prstGeom prst="rect">
              <a:avLst/>
            </a:prstGeom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/>
                <a:t>CFS</a:t>
              </a:r>
              <a:endParaRPr lang="en-US" sz="1200" dirty="0"/>
            </a:p>
          </p:txBody>
        </p:sp>
        <p:sp>
          <p:nvSpPr>
            <p:cNvPr id="31" name="Rounded Rectangle 30"/>
            <p:cNvSpPr/>
            <p:nvPr/>
          </p:nvSpPr>
          <p:spPr>
            <a:xfrm>
              <a:off x="4600309" y="1487489"/>
              <a:ext cx="2229036" cy="83820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792113" y="1480147"/>
              <a:ext cx="17924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DSE Spark</a:t>
              </a:r>
              <a:endParaRPr lang="en-US" sz="28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562600" y="1979240"/>
              <a:ext cx="6206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/>
                <a:t>SQL</a:t>
              </a:r>
              <a:endParaRPr lang="en-US" dirty="0"/>
            </a:p>
          </p:txBody>
        </p:sp>
        <p:cxnSp>
          <p:nvCxnSpPr>
            <p:cNvPr id="34" name="Straight Arrow Connector 33"/>
            <p:cNvCxnSpPr>
              <a:endCxn id="26" idx="0"/>
            </p:cNvCxnSpPr>
            <p:nvPr/>
          </p:nvCxnSpPr>
          <p:spPr>
            <a:xfrm>
              <a:off x="5867400" y="2325690"/>
              <a:ext cx="0" cy="245729"/>
            </a:xfrm>
            <a:prstGeom prst="straightConnector1">
              <a:avLst/>
            </a:prstGeom>
            <a:ln>
              <a:solidFill>
                <a:schemeClr val="accent1">
                  <a:alpha val="28000"/>
                </a:schemeClr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5103489" y="2343150"/>
              <a:ext cx="6289" cy="238578"/>
            </a:xfrm>
            <a:prstGeom prst="straightConnector1">
              <a:avLst/>
            </a:prstGeom>
            <a:ln>
              <a:solidFill>
                <a:schemeClr val="accent1">
                  <a:alpha val="25000"/>
                </a:schemeClr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flipH="1">
              <a:off x="6382508" y="2329132"/>
              <a:ext cx="3516" cy="928418"/>
            </a:xfrm>
            <a:prstGeom prst="straightConnector1">
              <a:avLst/>
            </a:prstGeom>
            <a:ln>
              <a:solidFill>
                <a:schemeClr val="accent1">
                  <a:alpha val="25000"/>
                </a:schemeClr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3490497" y="2282219"/>
              <a:ext cx="1233411" cy="1279304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endCxn id="27" idx="1"/>
            </p:cNvCxnSpPr>
            <p:nvPr/>
          </p:nvCxnSpPr>
          <p:spPr>
            <a:xfrm>
              <a:off x="3542138" y="1900392"/>
              <a:ext cx="1249975" cy="987075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31" idx="1"/>
              <a:endCxn id="7" idx="1"/>
            </p:cNvCxnSpPr>
            <p:nvPr/>
          </p:nvCxnSpPr>
          <p:spPr>
            <a:xfrm flipH="1">
              <a:off x="3065324" y="1906590"/>
              <a:ext cx="1534985" cy="104616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5096697" y="3352860"/>
              <a:ext cx="137249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DSE C*</a:t>
              </a:r>
              <a:endParaRPr lang="en-US" sz="2800" dirty="0"/>
            </a:p>
          </p:txBody>
        </p:sp>
      </p:grpSp>
    </p:spTree>
    <p:extLst>
      <p:ext uri="{BB962C8B-B14F-4D97-AF65-F5344CB8AC3E}">
        <p14:creationId xmlns:p14="http://schemas.microsoft.com/office/powerpoint/2010/main" val="657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Bring Your Own Spark!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55588" lvl="0" indent="-255588" defTabSz="457200">
              <a:spcBef>
                <a:spcPct val="20000"/>
              </a:spcBef>
              <a:buSzPct val="75000"/>
              <a:buFont typeface="Arial"/>
              <a:buChar char="•"/>
            </a:pPr>
            <a:r>
              <a:rPr lang="en-US" sz="2200" dirty="0" smtClean="0">
                <a:solidFill>
                  <a:prstClr val="black"/>
                </a:solidFill>
                <a:cs typeface=""/>
              </a:rPr>
              <a:t>A </a:t>
            </a:r>
            <a:r>
              <a:rPr lang="en-US" sz="2200" dirty="0">
                <a:solidFill>
                  <a:prstClr val="black"/>
                </a:solidFill>
                <a:cs typeface=""/>
              </a:rPr>
              <a:t>simple way to</a:t>
            </a:r>
          </a:p>
          <a:p>
            <a:pPr marL="742950" lvl="1" indent="-285750" defTabSz="457200">
              <a:spcBef>
                <a:spcPct val="20000"/>
              </a:spcBef>
              <a:buFont typeface="Arial"/>
              <a:buChar char="–"/>
            </a:pPr>
            <a:r>
              <a:rPr lang="en-US" sz="1800" dirty="0">
                <a:solidFill>
                  <a:prstClr val="black"/>
                </a:solidFill>
                <a:cs typeface=""/>
              </a:rPr>
              <a:t>Read </a:t>
            </a:r>
            <a:r>
              <a:rPr lang="en-US" sz="1800" dirty="0" smtClean="0">
                <a:solidFill>
                  <a:prstClr val="black"/>
                </a:solidFill>
                <a:cs typeface=""/>
              </a:rPr>
              <a:t>Cassandra and CFS data from </a:t>
            </a:r>
            <a:r>
              <a:rPr lang="en-US" sz="1800" dirty="0">
                <a:solidFill>
                  <a:prstClr val="black"/>
                </a:solidFill>
                <a:cs typeface=""/>
              </a:rPr>
              <a:t>external Spark</a:t>
            </a:r>
          </a:p>
          <a:p>
            <a:pPr marL="742950" lvl="1" indent="-285750" defTabSz="457200">
              <a:spcBef>
                <a:spcPct val="20000"/>
              </a:spcBef>
              <a:buFont typeface="Arial"/>
              <a:buChar char="–"/>
            </a:pPr>
            <a:r>
              <a:rPr lang="en-US" sz="1800" dirty="0">
                <a:solidFill>
                  <a:prstClr val="black"/>
                </a:solidFill>
                <a:cs typeface=""/>
              </a:rPr>
              <a:t>Export necessary configuration info to connect to DSE</a:t>
            </a:r>
          </a:p>
          <a:p>
            <a:pPr marL="1143000" lvl="2" indent="-228600" defTabSz="457200">
              <a:spcBef>
                <a:spcPct val="20000"/>
              </a:spcBef>
              <a:buFont typeface="Arial"/>
              <a:buChar char="•"/>
            </a:pPr>
            <a:r>
              <a:rPr lang="en-US" sz="1600" dirty="0">
                <a:solidFill>
                  <a:prstClr val="black"/>
                </a:solidFill>
                <a:cs typeface=""/>
              </a:rPr>
              <a:t>Includes security options</a:t>
            </a:r>
          </a:p>
          <a:p>
            <a:pPr marL="742950" lvl="1" indent="-285750" defTabSz="457200">
              <a:spcBef>
                <a:spcPct val="20000"/>
              </a:spcBef>
              <a:buFont typeface="Arial"/>
              <a:buChar char="–"/>
            </a:pPr>
            <a:r>
              <a:rPr lang="en-US" sz="1800" dirty="0">
                <a:solidFill>
                  <a:prstClr val="black"/>
                </a:solidFill>
                <a:cs typeface=""/>
              </a:rPr>
              <a:t>Export necessary Jars to connect</a:t>
            </a:r>
          </a:p>
          <a:p>
            <a:pPr marL="742950" lvl="1" indent="-285750" defTabSz="457200">
              <a:spcBef>
                <a:spcPct val="20000"/>
              </a:spcBef>
              <a:buFont typeface="Arial"/>
              <a:buChar char="–"/>
            </a:pPr>
            <a:r>
              <a:rPr lang="en-US" sz="1800" dirty="0">
                <a:solidFill>
                  <a:prstClr val="black"/>
                </a:solidFill>
                <a:cs typeface=""/>
              </a:rPr>
              <a:t>Attach these exported resource to a spark-submit</a:t>
            </a:r>
          </a:p>
          <a:p>
            <a:pPr marL="255588" lvl="0" indent="-255588" defTabSz="457200">
              <a:spcBef>
                <a:spcPct val="20000"/>
              </a:spcBef>
              <a:buSzPct val="75000"/>
              <a:buFont typeface="Arial"/>
              <a:buChar char="•"/>
            </a:pPr>
            <a:r>
              <a:rPr lang="en-US" sz="2200" dirty="0">
                <a:solidFill>
                  <a:prstClr val="black"/>
                </a:solidFill>
                <a:cs typeface=""/>
              </a:rPr>
              <a:t>Also</a:t>
            </a:r>
          </a:p>
          <a:p>
            <a:pPr marL="742950" lvl="1" indent="-285750" defTabSz="457200">
              <a:spcBef>
                <a:spcPct val="20000"/>
              </a:spcBef>
              <a:buFont typeface="Arial"/>
              <a:buChar char="–"/>
            </a:pPr>
            <a:r>
              <a:rPr lang="en-US" sz="1800" dirty="0" smtClean="0">
                <a:solidFill>
                  <a:prstClr val="black"/>
                </a:solidFill>
                <a:cs typeface=""/>
              </a:rPr>
              <a:t>Simple way to get the </a:t>
            </a:r>
            <a:r>
              <a:rPr lang="en-US" sz="1800" dirty="0" err="1" smtClean="0">
                <a:solidFill>
                  <a:prstClr val="black"/>
                </a:solidFill>
                <a:cs typeface=""/>
              </a:rPr>
              <a:t>SparkSQL</a:t>
            </a:r>
            <a:r>
              <a:rPr lang="en-US" sz="1800" dirty="0" smtClean="0">
                <a:solidFill>
                  <a:prstClr val="black"/>
                </a:solidFill>
                <a:cs typeface=""/>
              </a:rPr>
              <a:t> </a:t>
            </a:r>
            <a:r>
              <a:rPr lang="en-US" sz="1800" dirty="0">
                <a:solidFill>
                  <a:prstClr val="black"/>
                </a:solidFill>
                <a:cs typeface=""/>
              </a:rPr>
              <a:t>syntax to create catalog entries for tables in Cassandra</a:t>
            </a:r>
          </a:p>
          <a:p>
            <a:pPr marL="742950" lvl="1" indent="-285750" defTabSz="457200">
              <a:spcBef>
                <a:spcPct val="20000"/>
              </a:spcBef>
              <a:buFont typeface="Arial"/>
              <a:buChar char="–"/>
            </a:pPr>
            <a:r>
              <a:rPr lang="en-US" sz="1800" dirty="0">
                <a:solidFill>
                  <a:prstClr val="black"/>
                </a:solidFill>
                <a:cs typeface=""/>
              </a:rPr>
              <a:t>Read external HDFS data from DSE Spark jobs</a:t>
            </a:r>
            <a:endParaRPr lang="en-US" sz="1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727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BYOS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wrap="square"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BYOS assembly jar (add it to spark jars)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spark-</a:t>
            </a:r>
            <a:r>
              <a:rPr lang="en-US" sz="1600" dirty="0" err="1" smtClean="0"/>
              <a:t>cassanda</a:t>
            </a:r>
            <a:r>
              <a:rPr lang="en-US" sz="1600" dirty="0"/>
              <a:t>-</a:t>
            </a:r>
            <a:r>
              <a:rPr lang="en-US" sz="1600" dirty="0" smtClean="0"/>
              <a:t>connector, secure</a:t>
            </a:r>
            <a:r>
              <a:rPr lang="ru-RU" sz="1600" dirty="0" smtClean="0"/>
              <a:t> </a:t>
            </a:r>
            <a:r>
              <a:rPr lang="en-US" sz="1600" dirty="0" smtClean="0"/>
              <a:t>transport, CFS and dependencies</a:t>
            </a:r>
          </a:p>
          <a:p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$DSE_HOME/clients/dse-byos_2.10-5.0.2-SNAPSHOT.jar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Spark configuration generator (merge result with spark-</a:t>
            </a:r>
            <a:r>
              <a:rPr lang="en-US" sz="1800" dirty="0" err="1" smtClean="0"/>
              <a:t>defaults.conf</a:t>
            </a:r>
            <a:r>
              <a:rPr lang="en-US" sz="1800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Contains Cassandra host, </a:t>
            </a:r>
            <a:r>
              <a:rPr lang="en-US" sz="1600" dirty="0" err="1" smtClean="0"/>
              <a:t>auth</a:t>
            </a:r>
            <a:r>
              <a:rPr lang="en-US" sz="1600" dirty="0" smtClean="0"/>
              <a:t> type and factories </a:t>
            </a:r>
          </a:p>
          <a:p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client-tool configuration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byos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-export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byos.conf</a:t>
            </a:r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Spark-SQL Schema mapping generator (run result by spark-</a:t>
            </a:r>
            <a:r>
              <a:rPr lang="en-US" sz="1800" dirty="0" err="1" smtClean="0"/>
              <a:t>sql</a:t>
            </a:r>
            <a:r>
              <a:rPr lang="en-US" sz="1800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600" dirty="0" smtClean="0"/>
              <a:t>The </a:t>
            </a:r>
            <a:r>
              <a:rPr lang="en-US" sz="1600" dirty="0" err="1" smtClean="0"/>
              <a:t>sql</a:t>
            </a:r>
            <a:r>
              <a:rPr lang="en-US" sz="1600" dirty="0" smtClean="0"/>
              <a:t> script will create databases and table mapping for all C* tables</a:t>
            </a:r>
          </a:p>
          <a:p>
            <a:endParaRPr lang="en-US" dirty="0" smtClean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  <a:p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</a:t>
            </a:r>
            <a:r>
              <a:rPr lang="en-US" dirty="0" err="1" smtClean="0"/>
              <a:t>DataStax</a:t>
            </a:r>
            <a:r>
              <a:rPr lang="en-US" dirty="0" smtClean="0"/>
              <a:t>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65666" y="3818588"/>
            <a:ext cx="7828935" cy="36163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client-tool spark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sql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-schema -all &gt;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mapping.sql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ts val="0"/>
              </a:lnSpc>
            </a:pP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199" y="2800350"/>
            <a:ext cx="7828935" cy="36163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client-tool configuration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-export 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byos.conf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ts val="0"/>
              </a:lnSpc>
            </a:pP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5667" y="1845145"/>
            <a:ext cx="7828935" cy="36163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$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DSE_HOME/clients/dse-byos_2.10-5.0.2.jar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lnSpc>
                <a:spcPts val="0"/>
              </a:lnSpc>
            </a:pP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8331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byos.conf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04800" y="971550"/>
            <a:ext cx="8229600" cy="3825433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2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1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#Exported node configuration properties</a:t>
            </a: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#Fri Jul 29 22:55:48 UTC 2016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spark.hadoop.cassandra.host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=127.0.0.1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spark.hadoop.cassandra.auth.kerberos.enabled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=false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spark.cassandra.auth.conf.factory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com.datastax.bdp.spark.DseByosAuthConfFactory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spark.cassandra.connection.port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=9042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spark.hadoop.cassandra.ssl.enabled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=false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spark.hadoop.cassandra.auth.kerberos.defaultScheme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=false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spark.hadoop.cassandra.client.transport.factory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com.datastax.bdp.transport.client.TDseClientTransportFactory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spark.cassandra.connection.host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=127.0.0.1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spark.hadoop.fs.cfs.impl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com.datastax.bdp.hadoop.cfs.CassandraFileSystem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spark.hadoop.cassandra.connection.native.port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=9042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spark.hadoop.dse.client.configuration.impl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=com.datastax.bdp.transport.client.HadoopBasedClientConfiguration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spark.cassandra.connection.factory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com.datastax.bdp.spark.DseCassandraConnectionFactory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spark.hadoop.cassandra.config.loader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com.datastax.bdp.config.DseConfigurationLoader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spark.hadoop.cassandra.connection.rpc.port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=9160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spark.hadoop.dse.system_memory_in_mb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=7985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spark.hadoop.cassandra.thrift.framedTransportSize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=15728640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spark.hadoop.cassandra.partitioner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=org.apache.cassandra.dht.Murmur3Partitioner</a:t>
            </a:r>
          </a:p>
          <a:p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spark.hadoop.cassandra.dsefs.port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=5598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3141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mapping.sql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304800" y="971550"/>
            <a:ext cx="8229600" cy="38254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2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1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CREATE DATABASE IF NOT EXISTS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test_keyspace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USE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test_keyspace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CREATE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TABLE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test_table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USING 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org.apache.spark.sql.cassandra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OPTIONS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                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keyspace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test_keyspace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",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table "</a:t>
            </a:r>
            <a:r>
              <a:rPr lang="en-US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test_table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",               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pushdown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"true");</a:t>
            </a:r>
            <a:endParaRPr lang="en-US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47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BYOS to the Spark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200399"/>
          </a:xfrm>
        </p:spPr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Copy </a:t>
            </a:r>
            <a:r>
              <a:rPr lang="en-US" sz="1800" dirty="0" err="1" smtClean="0"/>
              <a:t>dse-byos.jar</a:t>
            </a:r>
            <a:r>
              <a:rPr lang="en-US" sz="1800" dirty="0" smtClean="0"/>
              <a:t>, </a:t>
            </a:r>
            <a:r>
              <a:rPr lang="en-US" sz="1800" dirty="0" err="1" smtClean="0"/>
              <a:t>byos.conf</a:t>
            </a:r>
            <a:r>
              <a:rPr lang="en-US" sz="1800" dirty="0"/>
              <a:t> </a:t>
            </a:r>
            <a:r>
              <a:rPr lang="en-US" sz="1800" dirty="0" smtClean="0"/>
              <a:t>and </a:t>
            </a:r>
            <a:r>
              <a:rPr lang="en-US" sz="1800" dirty="0" err="1" smtClean="0"/>
              <a:t>mapping.sql</a:t>
            </a:r>
            <a:r>
              <a:rPr lang="en-US" sz="1800" dirty="0" smtClean="0"/>
              <a:t> to a spark client node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Merge </a:t>
            </a:r>
            <a:r>
              <a:rPr lang="en-US" sz="1800" dirty="0" err="1" smtClean="0"/>
              <a:t>byos.conf</a:t>
            </a:r>
            <a:r>
              <a:rPr lang="en-US" sz="1800" dirty="0" smtClean="0"/>
              <a:t> properties with spark defaults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/>
              <a:t>add DSE tables mapping (optional)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  <a:p>
            <a:r>
              <a:rPr lang="en-US" sz="1800" dirty="0" smtClean="0"/>
              <a:t>Run any spark application the same way:</a:t>
            </a:r>
          </a:p>
          <a:p>
            <a:pPr marL="285750" indent="-285750">
              <a:buFont typeface="Arial" charset="0"/>
              <a:buChar char="•"/>
            </a:pPr>
            <a:endParaRPr lang="en-US" sz="1800" dirty="0" smtClean="0"/>
          </a:p>
          <a:p>
            <a:pPr marL="285750" indent="-285750">
              <a:buFont typeface="Arial" charset="0"/>
              <a:buChar char="•"/>
            </a:pPr>
            <a:endParaRPr lang="en-US" sz="1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57200" y="1962150"/>
            <a:ext cx="7828935" cy="30784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cat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byos.conf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etc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/spark/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conf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/spark-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defaults.conf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&gt;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merged.conf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57200" y="2646429"/>
            <a:ext cx="782893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spark-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sql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uk-UA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jars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dse-byos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*.jar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properties-file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merged.conf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–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f</a:t>
            </a:r>
            <a:r>
              <a:rPr lang="ru-RU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mapping.sq</a:t>
            </a:r>
            <a:r>
              <a:rPr lang="en-US" sz="1400" dirty="0" err="1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l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7200" y="3714750"/>
            <a:ext cx="7828935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spark-shell </a:t>
            </a:r>
            <a:r>
              <a:rPr lang="uk-UA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jars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dse-byos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*.jar </a:t>
            </a:r>
            <a:r>
              <a:rPr lang="en-US" sz="1400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--</a:t>
            </a:r>
            <a:r>
              <a:rPr lang="en-US" sz="1400" dirty="0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properties-file </a:t>
            </a:r>
            <a:r>
              <a:rPr lang="en-US" sz="1400" dirty="0" err="1" smtClean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merged.conf</a:t>
            </a:r>
            <a:endParaRPr lang="en-US" sz="1400" dirty="0">
              <a:solidFill>
                <a:schemeClr val="bg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849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taStax_Template">
  <a:themeElements>
    <a:clrScheme name="DataStax">
      <a:dk1>
        <a:sysClr val="windowText" lastClr="000000"/>
      </a:dk1>
      <a:lt1>
        <a:sysClr val="window" lastClr="FFFFFF"/>
      </a:lt1>
      <a:dk2>
        <a:srgbClr val="9EACAB"/>
      </a:dk2>
      <a:lt2>
        <a:srgbClr val="F8F9F7"/>
      </a:lt2>
      <a:accent1>
        <a:srgbClr val="007A97"/>
      </a:accent1>
      <a:accent2>
        <a:srgbClr val="CA5F14"/>
      </a:accent2>
      <a:accent3>
        <a:srgbClr val="FFC72C"/>
      </a:accent3>
      <a:accent4>
        <a:srgbClr val="A4D233"/>
      </a:accent4>
      <a:accent5>
        <a:srgbClr val="0CB7E1"/>
      </a:accent5>
      <a:accent6>
        <a:srgbClr val="8031A7"/>
      </a:accent6>
      <a:hlink>
        <a:srgbClr val="CA5F14"/>
      </a:hlink>
      <a:folHlink>
        <a:srgbClr val="374C51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1" id="{872FB066-11D9-3941-A02B-87679BC2FB76}" vid="{EC15C60F-803D-2D48-BB80-27CDBFDDD7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CSummit_template</Template>
  <TotalTime>13379</TotalTime>
  <Words>1764</Words>
  <Application>Microsoft Macintosh PowerPoint</Application>
  <PresentationFormat>On-screen Show (16:9)</PresentationFormat>
  <Paragraphs>455</Paragraphs>
  <Slides>37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6" baseType="lpstr">
      <vt:lpstr>Calibri</vt:lpstr>
      <vt:lpstr>Consolas</vt:lpstr>
      <vt:lpstr>Courier New</vt:lpstr>
      <vt:lpstr>Helvetica Neue Thin</vt:lpstr>
      <vt:lpstr>HelveticaNeueLTStd-Roman</vt:lpstr>
      <vt:lpstr>ＭＳ Ｐゴシック</vt:lpstr>
      <vt:lpstr>Times New Roman</vt:lpstr>
      <vt:lpstr>Arial</vt:lpstr>
      <vt:lpstr>DataStax_Template</vt:lpstr>
      <vt:lpstr>Artem Aliev</vt:lpstr>
      <vt:lpstr>PowerPoint Presentation</vt:lpstr>
      <vt:lpstr>Connect Your Spark to DSE</vt:lpstr>
      <vt:lpstr>Connect Your Spark to DSE</vt:lpstr>
      <vt:lpstr>Bring Your Own Spark!</vt:lpstr>
      <vt:lpstr>BYOS Components</vt:lpstr>
      <vt:lpstr>byos.conf</vt:lpstr>
      <vt:lpstr>mapping.sql</vt:lpstr>
      <vt:lpstr>Add BYOS to the Spark</vt:lpstr>
      <vt:lpstr>SSL Support</vt:lpstr>
      <vt:lpstr>Kerberos</vt:lpstr>
      <vt:lpstr>Usage: Migrate/Save/Load Data</vt:lpstr>
      <vt:lpstr>Usage: JOIN/Enrich with C* Tables</vt:lpstr>
      <vt:lpstr>Building Full Lambda Architecture? </vt:lpstr>
      <vt:lpstr>Add Speed Layer!</vt:lpstr>
      <vt:lpstr>HBase?</vt:lpstr>
      <vt:lpstr>Still HBase?</vt:lpstr>
      <vt:lpstr>OSS Spark Connector or DSE BYOS?</vt:lpstr>
      <vt:lpstr>Kerberos Demo</vt:lpstr>
      <vt:lpstr>Kerberos Demo</vt:lpstr>
      <vt:lpstr>Kerberos Demo</vt:lpstr>
      <vt:lpstr>Kerberos Demo</vt:lpstr>
      <vt:lpstr>Kerberos Demo</vt:lpstr>
      <vt:lpstr>Kerberos Demo</vt:lpstr>
      <vt:lpstr>Kerberos Demo</vt:lpstr>
      <vt:lpstr>Kerberos Demo</vt:lpstr>
      <vt:lpstr>Kerberos Demo</vt:lpstr>
      <vt:lpstr>Demo Servers</vt:lpstr>
      <vt:lpstr>Domain Controller Setup</vt:lpstr>
      <vt:lpstr>Linux Join the Domain (Optional)</vt:lpstr>
      <vt:lpstr>Ambari Kerberos Wizard</vt:lpstr>
      <vt:lpstr>DataStax Enterprise</vt:lpstr>
      <vt:lpstr>DataStax Enterprise</vt:lpstr>
      <vt:lpstr>BYOS</vt:lpstr>
      <vt:lpstr>Spark</vt:lpstr>
      <vt:lpstr>Spark Thrift Server</vt:lpstr>
      <vt:lpstr>Bring Your Own Spark!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Theresa Fong</dc:creator>
  <cp:lastModifiedBy>Artem Aliev</cp:lastModifiedBy>
  <cp:revision>100</cp:revision>
  <dcterms:created xsi:type="dcterms:W3CDTF">2016-06-30T20:15:45Z</dcterms:created>
  <dcterms:modified xsi:type="dcterms:W3CDTF">2016-09-08T16:49:08Z</dcterms:modified>
</cp:coreProperties>
</file>

<file path=docProps/thumbnail.jpeg>
</file>